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sldIdLst>
    <p:sldId id="259" r:id="rId7"/>
    <p:sldId id="290" r:id="rId8"/>
    <p:sldId id="292" r:id="rId9"/>
    <p:sldId id="266" r:id="rId10"/>
    <p:sldId id="263" r:id="rId11"/>
    <p:sldId id="268" r:id="rId12"/>
    <p:sldId id="276" r:id="rId13"/>
    <p:sldId id="277" r:id="rId14"/>
    <p:sldId id="286" r:id="rId15"/>
    <p:sldId id="271" r:id="rId16"/>
    <p:sldId id="288" r:id="rId17"/>
    <p:sldId id="280" r:id="rId18"/>
    <p:sldId id="278" r:id="rId19"/>
    <p:sldId id="270" r:id="rId20"/>
    <p:sldId id="272" r:id="rId21"/>
    <p:sldId id="287" r:id="rId22"/>
    <p:sldId id="274" r:id="rId23"/>
    <p:sldId id="289" r:id="rId24"/>
    <p:sldId id="281" r:id="rId25"/>
    <p:sldId id="279" r:id="rId26"/>
    <p:sldId id="284" r:id="rId27"/>
    <p:sldId id="285" r:id="rId28"/>
    <p:sldId id="283" r:id="rId29"/>
    <p:sldId id="264" r:id="rId30"/>
  </p:sldIdLst>
  <p:sldSz cx="12192000" cy="6858000"/>
  <p:notesSz cx="6858000" cy="9144000"/>
  <p:custDataLst>
    <p:tags r:id="rId3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93268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88574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91ECCC44-5CC9-D51A-EC8C-8DD1BC3686F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Bildobjekt 10" descr="RK Logga VIT">
            <a:extLst>
              <a:ext uri="{FF2B5EF4-FFF2-40B4-BE49-F238E27FC236}">
                <a16:creationId xmlns:a16="http://schemas.microsoft.com/office/drawing/2014/main" id="{FF09FE17-289C-FC70-9801-EDC29314F3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2760196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9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34056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1843" y="1893600"/>
            <a:ext cx="3452400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3600"/>
            <a:ext cx="34508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2F3F3F-D4CD-4C78-B476-8DD550FFE88E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4B0B9CFE-1095-7F86-2926-A2FA1996746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4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565" y="5486400"/>
            <a:ext cx="5311635" cy="550863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7A0106-448D-4074-8D09-F6351A6A1C03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FBBA6030-C772-36AC-A49D-872E6D8F6910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8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41292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A5FC-2B4E-4F40-B466-24D3BD765199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F2BED351-65D3-02EC-92D1-A7F97CF09B1C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7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4154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9460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6CAFCC22-A875-74DA-265D-79539180B21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57798F0B-6373-67BA-1562-BAED42531E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2760196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5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C50-572B-47DC-A58B-CDFE5A030283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EE7EB8CC-C541-EDE0-C3AC-9BF5B44B135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ildobjekt 3" descr="RK Logga VIT">
            <a:extLst>
              <a:ext uri="{FF2B5EF4-FFF2-40B4-BE49-F238E27FC236}">
                <a16:creationId xmlns:a16="http://schemas.microsoft.com/office/drawing/2014/main" id="{D8AF8D0E-7D5C-3060-3799-CBE9AF746C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00" y="6160946"/>
            <a:ext cx="2760196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8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200" tIns="223200" rIns="121917" bIns="60958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BA93-5507-47D4-BA73-9510C4CFB7E1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96531233-183C-5C08-DC16-EB0A5A1D3D7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BFE9BE80-2AB1-14ED-2444-1715776EF5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2760196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D43-795F-4C50-AF45-3CB157E8B4A8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9F2BF6CC-9679-D9F5-B3AE-09061BC2227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B36366B3-EF4F-88B7-F6B8-C309EC404B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2760196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med utfall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
              </a:t>
            </a:r>
          </a:p>
        </p:txBody>
      </p:sp>
      <p:sp>
        <p:nvSpPr>
          <p:cNvPr id="2" name="Rubrik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  <a:ln w="19050">
            <a:solidFill>
              <a:schemeClr val="bg1"/>
            </a:solidFill>
          </a:ln>
        </p:spPr>
        <p:txBody>
          <a:bodyPr lIns="374400" tIns="223200" rIns="180000" anchor="t">
            <a:noAutofit/>
          </a:bodyPr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CC14C-A365-460A-878B-7590651A3474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6B19480C-8B0F-6C80-F548-AAC02F563C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objekt 9" descr="RK Logga VIT">
            <a:extLst>
              <a:ext uri="{FF2B5EF4-FFF2-40B4-BE49-F238E27FC236}">
                <a16:creationId xmlns:a16="http://schemas.microsoft.com/office/drawing/2014/main" id="{044AA3E1-A5C7-223B-46D9-AEDD56BB1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2760196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3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AB80-E3F7-43B6-99B8-2CCF2C5AB7C1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E2788493-43A7-62B4-4179-75C5DC0B9E5E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6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482-D5BE-411A-B1B9-E63121B0B9A5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8D3F8EB8-39AF-5568-A88E-0DD8BC662E09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59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235719-514E-4809-A146-B18FB1267448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4270CAA7-7F5B-51F9-006F-C749BAB3E4D6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7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AEC9-DCD9-42C2-AC7B-9AE0978E715F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62316ECB-C84E-21EC-993D-F9CED4C59E2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Bildobjekt 5" descr="RK Logga VIT">
            <a:extLst>
              <a:ext uri="{FF2B5EF4-FFF2-40B4-BE49-F238E27FC236}">
                <a16:creationId xmlns:a16="http://schemas.microsoft.com/office/drawing/2014/main" id="{6FA1F103-10D0-DFEB-D60D-8D8E4AAE93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2760196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02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908063"/>
            <a:ext cx="53516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056-EBF6-44F4-AA05-D318978CEEB2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70D0E49A-35F2-B129-A837-1A7FC8A920DA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499927"/>
            <a:ext cx="5306401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9" y="2426463"/>
            <a:ext cx="5306401" cy="361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51628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26887" y="2426006"/>
            <a:ext cx="5351628" cy="36112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D6F9-8485-4043-A67C-56589D32B672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D25AB87A-9DB6-7AEB-68E3-F4EEF0480FA9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8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0CFB-13F3-48C0-BA62-2701E0DEAD43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ektangel 2" descr="TagShape">
            <a:extLst>
              <a:ext uri="{FF2B5EF4-FFF2-40B4-BE49-F238E27FC236}">
                <a16:creationId xmlns:a16="http://schemas.microsoft.com/office/drawing/2014/main" id="{BC8FD300-35AC-00FB-456B-5A3E054C4026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9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8A3D-0DB0-43F7-B56E-F59C207974A1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8E6B63D6-9E03-F469-196B-BC81700F5DF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4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C37EBDB-E3D6-441D-8D74-0BD88E948927}" type="datetime1">
              <a:rPr lang="sv-SE" smtClean="0"/>
              <a:t>2023-09-19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12123" y="6304768"/>
            <a:ext cx="8064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Ministry of Finance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F60CD6CA-94EB-D535-217B-5D1C5A44E250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objekt 9" descr="RK Logga">
            <a:extLst>
              <a:ext uri="{FF2B5EF4-FFF2-40B4-BE49-F238E27FC236}">
                <a16:creationId xmlns:a16="http://schemas.microsoft.com/office/drawing/2014/main" id="{84AD32F1-2E67-13FF-858F-C2C69553299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392" y="6159720"/>
            <a:ext cx="2778394" cy="5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4" r:id="rId12"/>
    <p:sldLayoutId id="2147483677" r:id="rId13"/>
    <p:sldLayoutId id="2147483676" r:id="rId14"/>
    <p:sldLayoutId id="2147483671" r:id="rId15"/>
    <p:sldLayoutId id="2147483675" r:id="rId16"/>
    <p:sldLayoutId id="2147483673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oliver.sparrings@gov.se" TargetMode="External"/><Relationship Id="rId2" Type="http://schemas.openxmlformats.org/officeDocument/2006/relationships/hyperlink" Target="mailto:susanne.akerfeldt@gov.se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PDF/?uri=CELEX:32023R0956" TargetMode="External"/><Relationship Id="rId2" Type="http://schemas.openxmlformats.org/officeDocument/2006/relationships/hyperlink" Target="https://data.consilium.europa.eu/doc/document/ST-16060-2022-INIT/en/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ur-lex.europa.eu/legal-content/EN/TXT/PDF/?uri=CELEX:32023R1773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54057B60-09BD-4201-9B39-D66D54470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819" y="729566"/>
            <a:ext cx="10948735" cy="215153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Carbon Border Adjustment Mechanism (CBAM) </a:t>
            </a:r>
            <a:endParaRPr lang="sv-SE" sz="4800" b="1" dirty="0">
              <a:solidFill>
                <a:srgbClr val="00B050"/>
              </a:solidFill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1D84171-6D30-9674-5681-52A606DEE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819" y="2900578"/>
            <a:ext cx="10948735" cy="1655762"/>
          </a:xfrm>
        </p:spPr>
        <p:txBody>
          <a:bodyPr/>
          <a:lstStyle/>
          <a:p>
            <a:pPr algn="ctr"/>
            <a:r>
              <a:rPr lang="en-US" sz="2800" dirty="0"/>
              <a:t>What is it about? When will it come into force?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GB" dirty="0"/>
              <a:t>September 2023</a:t>
            </a:r>
            <a:endParaRPr lang="en-GB" sz="2800" dirty="0"/>
          </a:p>
          <a:p>
            <a:pPr algn="ctr"/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EC44EF-302B-4FAF-9F4D-B3F09428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</a:t>
            </a:r>
            <a:r>
              <a:rPr lang="sv-SE" dirty="0"/>
              <a:t>Sweden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B43E300-6174-92CE-A5E6-8203C189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950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2F39B-77AE-1DB8-99CC-639EF40F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CBAM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045779-E460-88E8-616F-698256946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4000" dirty="0"/>
              <a:t>Challenges when designing CBAM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CD468A-F3E5-607A-6C6E-9BCC8DFD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Sweden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AA8BE3-F848-6BEA-C25C-D353F3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384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EE210F-A03B-A711-F90A-FBD3EFAF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510832"/>
          </a:xfrm>
        </p:spPr>
        <p:txBody>
          <a:bodyPr/>
          <a:lstStyle/>
          <a:p>
            <a:r>
              <a:rPr lang="en-GB" dirty="0"/>
              <a:t>Specific considerations during EU deliberations…..</a:t>
            </a:r>
            <a:endParaRPr lang="en-GB" sz="7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DD2EB9-DD9D-5081-3C2F-EC5539D27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8" y="1893600"/>
            <a:ext cx="7269917" cy="41292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GB" dirty="0"/>
              <a:t>Which sectors and which specific goods?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Direct emissions as well as indirect emissions?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Calculation method of actual emissions in line with EU ETS </a:t>
            </a:r>
          </a:p>
          <a:p>
            <a:pPr lvl="2">
              <a:spcAft>
                <a:spcPts val="600"/>
              </a:spcAft>
            </a:pPr>
            <a:r>
              <a:rPr lang="en-GB" sz="2000" dirty="0"/>
              <a:t>EU ETS installations vs CBAM goods </a:t>
            </a:r>
          </a:p>
          <a:p>
            <a:pPr lvl="2">
              <a:spcAft>
                <a:spcPts val="600"/>
              </a:spcAft>
            </a:pPr>
            <a:r>
              <a:rPr lang="en-GB" sz="2000" dirty="0"/>
              <a:t>WTO conformity 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Trajectory for phasing in of CBAM and phasing out of free allowances under the EU ETS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Export carbon leakage </a:t>
            </a:r>
          </a:p>
          <a:p>
            <a:pPr lvl="1"/>
            <a:r>
              <a:rPr lang="en-GB" dirty="0"/>
              <a:t>Governance model </a:t>
            </a:r>
          </a:p>
          <a:p>
            <a:pPr lvl="1"/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622D44-041E-06A5-1BAC-2301D301ED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49617" y="1796486"/>
            <a:ext cx="2985138" cy="4582628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F6CA28-0276-D8F3-CF3E-5CB79531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7355" y="6418145"/>
            <a:ext cx="3456000" cy="216000"/>
          </a:xfrm>
        </p:spPr>
        <p:txBody>
          <a:bodyPr/>
          <a:lstStyle/>
          <a:p>
            <a:r>
              <a:rPr lang="en-GB" dirty="0"/>
              <a:t>Ministry of Finance, Sweden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0297D5-1D00-2880-A6C5-46A4D340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556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A96F1FB-3647-EF69-0D86-0ABC9416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1171094" cy="1280446"/>
          </a:xfrm>
        </p:spPr>
        <p:txBody>
          <a:bodyPr/>
          <a:lstStyle/>
          <a:p>
            <a:r>
              <a:rPr lang="en-US" dirty="0"/>
              <a:t>CBAM Regulation </a:t>
            </a:r>
            <a:r>
              <a:rPr lang="en-US" sz="2000" dirty="0"/>
              <a:t>– changes between EU Commission July 2021 proposal and Final Agreement between EU co-legislators)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10E189-4E73-89E5-5C7B-33F793218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600719" cy="41290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changes: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Delay of </a:t>
            </a:r>
            <a:r>
              <a:rPr lang="en-US" sz="1800" i="1" dirty="0"/>
              <a:t>entry into force </a:t>
            </a:r>
            <a:r>
              <a:rPr lang="en-US" sz="1800" dirty="0"/>
              <a:t>to 1 October 2023.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Some additional </a:t>
            </a:r>
            <a:r>
              <a:rPr lang="en-US" sz="1800" i="1" dirty="0"/>
              <a:t>goods</a:t>
            </a:r>
            <a:r>
              <a:rPr lang="en-US" sz="1800" dirty="0"/>
              <a:t> added to CBAM scope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Indirect emissions </a:t>
            </a:r>
            <a:r>
              <a:rPr lang="en-US" sz="1800" dirty="0"/>
              <a:t>in some goods added to financial CBAM obligation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Some changes of </a:t>
            </a:r>
            <a:r>
              <a:rPr lang="en-US" sz="1800" i="1" dirty="0"/>
              <a:t>pace of phase </a:t>
            </a:r>
            <a:r>
              <a:rPr lang="en-US" sz="1800" dirty="0"/>
              <a:t>in of CBAM obligation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Extended </a:t>
            </a:r>
            <a:r>
              <a:rPr lang="en-US" sz="1800" i="1" dirty="0"/>
              <a:t>review clauses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Small consignments </a:t>
            </a:r>
            <a:r>
              <a:rPr lang="en-US" sz="1800" dirty="0"/>
              <a:t>of goods excluded (150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sz="18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i="1" dirty="0"/>
              <a:t>Governance</a:t>
            </a:r>
            <a:r>
              <a:rPr lang="en-US" sz="1800" dirty="0"/>
              <a:t> – more </a:t>
            </a:r>
            <a:r>
              <a:rPr lang="en-GB" sz="1800" dirty="0"/>
              <a:t>centralised </a:t>
            </a:r>
            <a:r>
              <a:rPr lang="en-US" sz="1800" dirty="0"/>
              <a:t>tasks at EU Commission, less on national EU authorities</a:t>
            </a:r>
            <a:endParaRPr lang="en-US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717DC575-B396-1D55-B09B-D6DB605D0B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55" r="-3" b="23098"/>
          <a:stretch/>
        </p:blipFill>
        <p:spPr>
          <a:xfrm>
            <a:off x="6338143" y="1908063"/>
            <a:ext cx="5338763" cy="4129088"/>
          </a:xfrm>
          <a:prstGeom prst="rect">
            <a:avLst/>
          </a:prstGeom>
          <a:noFill/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A0F107-0100-EF39-0FF5-169233D31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40115" y="6304768"/>
            <a:ext cx="34560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Ministry of Finance</a:t>
            </a:r>
            <a:r>
              <a:rPr lang="sv-SE" dirty="0"/>
              <a:t>, Sweden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7CB92C-1427-29E5-69AD-C55A41AB0A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82155" y="6304768"/>
            <a:ext cx="4824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03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2F39B-77AE-1DB8-99CC-639EF40F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CBAM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045779-E460-88E8-616F-698256946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4000" dirty="0"/>
              <a:t>A closer look at the design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CD468A-F3E5-607A-6C6E-9BCC8DFD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Sweden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AA8BE3-F848-6BEA-C25C-D353F3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570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E25BDE6-2456-B5F1-0B37-1E94C8CA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280558"/>
          </a:xfrm>
        </p:spPr>
        <p:txBody>
          <a:bodyPr/>
          <a:lstStyle/>
          <a:p>
            <a:pPr algn="ctr"/>
            <a:r>
              <a:rPr lang="en-US" dirty="0"/>
              <a:t>CBAM Design</a:t>
            </a:r>
            <a:br>
              <a:rPr lang="en-US" dirty="0"/>
            </a:br>
            <a:r>
              <a:rPr lang="en-US" sz="3600" dirty="0"/>
              <a:t>Key Elements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62ECF86-1DA4-45AF-6B86-CDA839B62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843315" cy="4129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Addressed to companies, not countries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Based on actual verified carbon emissions embedded in imported goods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Focus on goods in carbon intensive sectors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Regulation mirroring EU ETS carbon pricing to the extent possible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Obligations on EU importers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Not a tax; not a customs duty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Climate objective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Compliant with WTO and in line with international trade rules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A4A334-571C-E342-EFB5-16DD687F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115" y="6304768"/>
            <a:ext cx="34560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Ministry of Finance, </a:t>
            </a:r>
            <a:r>
              <a:rPr lang="sv-SE" dirty="0"/>
              <a:t>Sweden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35DE2D-6FB7-4749-AF6C-B3FB1B02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155" y="6304768"/>
            <a:ext cx="4824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14</a:t>
            </a:fld>
            <a:endParaRPr lang="sv-SE"/>
          </a:p>
        </p:txBody>
      </p:sp>
      <p:pic>
        <p:nvPicPr>
          <p:cNvPr id="2" name="Platshållare för bild 8">
            <a:extLst>
              <a:ext uri="{FF2B5EF4-FFF2-40B4-BE49-F238E27FC236}">
                <a16:creationId xmlns:a16="http://schemas.microsoft.com/office/drawing/2014/main" id="{440A6378-5228-C6F9-4C67-AF44D26E5E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6974" y="1902448"/>
            <a:ext cx="4307581" cy="414042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5469F63-6DC7-817A-2971-7F9147D7986A}"/>
              </a:ext>
            </a:extLst>
          </p:cNvPr>
          <p:cNvSpPr txBox="1"/>
          <p:nvPr/>
        </p:nvSpPr>
        <p:spPr>
          <a:xfrm>
            <a:off x="7256974" y="6027768"/>
            <a:ext cx="2494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Photo: </a:t>
            </a:r>
            <a:r>
              <a:rPr lang="en-GB" sz="1200" dirty="0" err="1"/>
              <a:t>Maskot</a:t>
            </a:r>
            <a:r>
              <a:rPr lang="en-GB" sz="1200" dirty="0"/>
              <a:t> / Folio</a:t>
            </a:r>
          </a:p>
        </p:txBody>
      </p:sp>
    </p:spTree>
    <p:extLst>
      <p:ext uri="{BB962C8B-B14F-4D97-AF65-F5344CB8AC3E}">
        <p14:creationId xmlns:p14="http://schemas.microsoft.com/office/powerpoint/2010/main" val="130743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B0B6FF-04CA-CF1D-45B7-D2AA37D7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48" y="360000"/>
            <a:ext cx="10944804" cy="1303438"/>
          </a:xfrm>
        </p:spPr>
        <p:txBody>
          <a:bodyPr/>
          <a:lstStyle/>
          <a:p>
            <a:pPr algn="ctr"/>
            <a:r>
              <a:rPr lang="en-GB" dirty="0"/>
              <a:t>Goods in CBAM Scope </a:t>
            </a:r>
            <a:br>
              <a:rPr lang="en-GB" dirty="0"/>
            </a:br>
            <a:r>
              <a:rPr lang="en-GB" sz="3200" dirty="0"/>
              <a:t>General</a:t>
            </a:r>
            <a:r>
              <a:rPr lang="en-GB" sz="3600" dirty="0"/>
              <a:t> Basics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5EE55C-3129-0286-43A9-AEA1904EEB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/>
              <a:t>Selected on basis of three criteria</a:t>
            </a:r>
          </a:p>
          <a:p>
            <a:pPr lvl="1"/>
            <a:r>
              <a:rPr lang="en-GB" sz="1600" dirty="0"/>
              <a:t>High risk of carbon leakage (high carbon emissions; high level of trade)</a:t>
            </a:r>
          </a:p>
          <a:p>
            <a:pPr lvl="1"/>
            <a:r>
              <a:rPr lang="en-GB" sz="1600" dirty="0"/>
              <a:t>Covering major part of carbon emissions under EU ETS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Practical feasibility to calculate embedded emissions in goods</a:t>
            </a:r>
          </a:p>
          <a:p>
            <a:r>
              <a:rPr lang="en-GB" sz="2400" dirty="0"/>
              <a:t>First phase 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Goods within limited number of sectors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Goods defined by CN codes </a:t>
            </a:r>
          </a:p>
          <a:p>
            <a:r>
              <a:rPr lang="en-GB" sz="2400" dirty="0"/>
              <a:t>Further stages, following review post 2025</a:t>
            </a:r>
          </a:p>
          <a:p>
            <a:pPr lvl="1"/>
            <a:r>
              <a:rPr lang="en-GB" sz="1600" dirty="0"/>
              <a:t>Extending to other sectors under EU ETS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CE4571-3E14-C489-5050-91FCF7AE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099" y="6282000"/>
            <a:ext cx="3456000" cy="216000"/>
          </a:xfrm>
        </p:spPr>
        <p:txBody>
          <a:bodyPr/>
          <a:lstStyle/>
          <a:p>
            <a:r>
              <a:rPr lang="en-GB" dirty="0"/>
              <a:t>Ministry of Finance, </a:t>
            </a:r>
            <a:r>
              <a:rPr lang="sv-SE" dirty="0"/>
              <a:t>Sweden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10C5C8-C2D0-EE8B-AA93-99AF1182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7" name="Platshållare för bild 9">
            <a:extLst>
              <a:ext uri="{FF2B5EF4-FFF2-40B4-BE49-F238E27FC236}">
                <a16:creationId xmlns:a16="http://schemas.microsoft.com/office/drawing/2014/main" id="{AA811653-84D9-C724-A0E9-AF288F599F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r="15255"/>
          <a:stretch>
            <a:fillRect/>
          </a:stretch>
        </p:blipFill>
        <p:spPr>
          <a:xfrm>
            <a:off x="6848114" y="1922638"/>
            <a:ext cx="4716441" cy="4129088"/>
          </a:xfrm>
        </p:spPr>
      </p:pic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16D27844-B74C-038B-2950-A6D47AFC0D9C}"/>
              </a:ext>
            </a:extLst>
          </p:cNvPr>
          <p:cNvSpPr txBox="1">
            <a:spLocks/>
          </p:cNvSpPr>
          <p:nvPr/>
        </p:nvSpPr>
        <p:spPr>
          <a:xfrm>
            <a:off x="6848114" y="5805968"/>
            <a:ext cx="5343886" cy="21683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Photo: Folio Images</a:t>
            </a:r>
          </a:p>
        </p:txBody>
      </p:sp>
    </p:spTree>
    <p:extLst>
      <p:ext uri="{BB962C8B-B14F-4D97-AF65-F5344CB8AC3E}">
        <p14:creationId xmlns:p14="http://schemas.microsoft.com/office/powerpoint/2010/main" val="386130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45E3B9-C546-EECA-490A-E2251C23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442338"/>
          </a:xfrm>
        </p:spPr>
        <p:txBody>
          <a:bodyPr/>
          <a:lstStyle/>
          <a:p>
            <a:pPr algn="ctr"/>
            <a:r>
              <a:rPr lang="en-US" dirty="0"/>
              <a:t>Goods in CBAM Scope</a:t>
            </a:r>
            <a:br>
              <a:rPr lang="en-US" dirty="0"/>
            </a:br>
            <a:r>
              <a:rPr lang="en-US" sz="3200" dirty="0"/>
              <a:t>Specific (Final Agreement)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315D28-D555-5E43-FF10-68CDD03D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00" y="1802338"/>
            <a:ext cx="10589150" cy="4529904"/>
          </a:xfrm>
        </p:spPr>
        <p:txBody>
          <a:bodyPr/>
          <a:lstStyle/>
          <a:p>
            <a:r>
              <a:rPr lang="en-GB" sz="2000" dirty="0"/>
              <a:t>Goods in the following sectors:</a:t>
            </a:r>
            <a:endParaRPr lang="en-GB" sz="2800" dirty="0"/>
          </a:p>
          <a:p>
            <a:pPr lvl="1"/>
            <a:r>
              <a:rPr lang="en-GB" sz="1600" dirty="0"/>
              <a:t>Iron &amp; Steel, incl. some precursors		</a:t>
            </a:r>
          </a:p>
          <a:p>
            <a:pPr lvl="1"/>
            <a:r>
              <a:rPr lang="en-GB" sz="1600" dirty="0"/>
              <a:t>Aluminium</a:t>
            </a:r>
          </a:p>
          <a:p>
            <a:pPr lvl="1"/>
            <a:r>
              <a:rPr lang="en-GB" sz="1600" dirty="0"/>
              <a:t>Cement</a:t>
            </a:r>
          </a:p>
          <a:p>
            <a:pPr lvl="1"/>
            <a:r>
              <a:rPr lang="en-GB" sz="1600" dirty="0"/>
              <a:t>Fertilisers</a:t>
            </a:r>
          </a:p>
          <a:p>
            <a:pPr lvl="1"/>
            <a:r>
              <a:rPr lang="en-GB" sz="1600" dirty="0"/>
              <a:t>Electricity 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Hydrogen </a:t>
            </a:r>
          </a:p>
          <a:p>
            <a:r>
              <a:rPr lang="en-GB" sz="2000" dirty="0"/>
              <a:t>Direct and indirect emissions:</a:t>
            </a:r>
          </a:p>
          <a:p>
            <a:pPr lvl="1" defTabSz="1008063"/>
            <a:r>
              <a:rPr lang="en-GB" sz="1600" dirty="0"/>
              <a:t>Transitional period 2023-2025, reporting on actual direct as well as indirect emissions </a:t>
            </a:r>
          </a:p>
          <a:p>
            <a:pPr lvl="1"/>
            <a:r>
              <a:rPr lang="en-GB" sz="1600" dirty="0"/>
              <a:t>Final period from 2026, declaring</a:t>
            </a:r>
          </a:p>
          <a:p>
            <a:pPr lvl="2"/>
            <a:r>
              <a:rPr lang="en-GB" sz="1600" dirty="0"/>
              <a:t>Electricity: By default values, possibility to show actual verified direct emissions</a:t>
            </a:r>
          </a:p>
          <a:p>
            <a:pPr lvl="2"/>
            <a:r>
              <a:rPr lang="en-GB" sz="1600" dirty="0"/>
              <a:t>For other goods, two groups of goods: </a:t>
            </a:r>
          </a:p>
          <a:p>
            <a:pPr lvl="3"/>
            <a:r>
              <a:rPr lang="en-GB" sz="1400" dirty="0"/>
              <a:t>Group 1: Actual verified </a:t>
            </a:r>
            <a:r>
              <a:rPr lang="en-GB" sz="1400" i="1" dirty="0"/>
              <a:t>direct</a:t>
            </a:r>
            <a:r>
              <a:rPr lang="en-GB" sz="1400" dirty="0"/>
              <a:t> emissions; alt. use of default values (incl. mark-ups)</a:t>
            </a:r>
          </a:p>
          <a:p>
            <a:pPr lvl="3"/>
            <a:r>
              <a:rPr lang="en-GB" sz="1400" dirty="0"/>
              <a:t>Group 2: Group 1 + indirect emissions (default values) 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B08DCA-819A-E7AD-DD30-D1AF6567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Sweden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F9D830-92FB-6AB6-F049-4C80597C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6" name="Platshållare för bild 8">
            <a:extLst>
              <a:ext uri="{FF2B5EF4-FFF2-40B4-BE49-F238E27FC236}">
                <a16:creationId xmlns:a16="http://schemas.microsoft.com/office/drawing/2014/main" id="{FFA6CBFD-C018-CBFD-3005-5451EF2516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7763" y="2078092"/>
            <a:ext cx="3540095" cy="339691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8C06872-58F7-E883-04D2-DF50309B8478}"/>
              </a:ext>
            </a:extLst>
          </p:cNvPr>
          <p:cNvSpPr txBox="1"/>
          <p:nvPr/>
        </p:nvSpPr>
        <p:spPr>
          <a:xfrm>
            <a:off x="8297763" y="5430775"/>
            <a:ext cx="31958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Photo: Lars Thulin / </a:t>
            </a:r>
            <a:r>
              <a:rPr lang="sv-SE" sz="1200" dirty="0" err="1"/>
              <a:t>Johnér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30722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3905D34-FBC9-599B-F573-5E12B595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</p:spPr>
        <p:txBody>
          <a:bodyPr/>
          <a:lstStyle/>
          <a:p>
            <a:pPr algn="ctr"/>
            <a:r>
              <a:rPr lang="en-US" dirty="0"/>
              <a:t>Carbon Price</a:t>
            </a:r>
            <a:r>
              <a:rPr lang="en-US" sz="2800" dirty="0"/>
              <a:t>, from 1 January 2026 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F8407F0-A110-3877-728C-AAF044F98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800" y="1394357"/>
            <a:ext cx="5927291" cy="46429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Equal carbon pricing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EU companies pay a carbon price via EU ETS on goods produced in the EU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Importers pay a carbon price, corresponding to the EU ETS price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The CBAM obligation only applies if EU ETS free allowances has been phased 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Gradual phase in of CBAM obligation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Mirroring the phase out of EU ETS free allowances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COM proposal: 2026-2035 Linear 10% annual phase in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Political agreement dec 2022: 2026-2034, but slower pace from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double pricing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An explicit carbon price paid in a 3</a:t>
            </a:r>
            <a:r>
              <a:rPr lang="en-US" sz="1600" baseline="30000" dirty="0"/>
              <a:t>rd</a:t>
            </a:r>
            <a:r>
              <a:rPr lang="en-US" sz="1600" dirty="0"/>
              <a:t> country for the embedded emissions in imported goods will be deducted from the CBAM obligation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ADB6A93-AF08-13D6-F49F-835941849A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7149920" y="1908063"/>
            <a:ext cx="3491602" cy="4129200"/>
          </a:xfrm>
          <a:prstGeom prst="rect">
            <a:avLst/>
          </a:prstGeom>
          <a:noFill/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858DBA-BA5D-F127-89DD-384EA1C1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115" y="6304768"/>
            <a:ext cx="34560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Ministry of Finance, Sweden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54ADB-37D9-8955-3E55-6300766B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155" y="6304768"/>
            <a:ext cx="4824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08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821E99-7E1A-81D2-422C-A42882E9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570928"/>
            <a:ext cx="10941755" cy="1029740"/>
          </a:xfrm>
        </p:spPr>
        <p:txBody>
          <a:bodyPr/>
          <a:lstStyle/>
          <a:p>
            <a:r>
              <a:rPr lang="en-GB" sz="3600" dirty="0"/>
              <a:t>How is Carbon Price Paid in 3</a:t>
            </a:r>
            <a:r>
              <a:rPr lang="en-GB" sz="3600" baseline="30000" dirty="0"/>
              <a:t>rd</a:t>
            </a:r>
            <a:r>
              <a:rPr lang="en-GB" sz="3600" dirty="0"/>
              <a:t> Country Determined?</a:t>
            </a:r>
            <a:endParaRPr lang="en-GB" sz="44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4CCF9C-D56F-2F1F-4B45-E56521397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798" y="1908062"/>
            <a:ext cx="6607995" cy="40003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Explicit carbon price </a:t>
            </a:r>
            <a:r>
              <a:rPr lang="en-GB" sz="1800" dirty="0"/>
              <a:t>(</a:t>
            </a:r>
            <a:r>
              <a:rPr lang="en-GB" sz="1800" i="1" dirty="0"/>
              <a:t>Art. 3 (23) of CBAM Regulation)</a:t>
            </a:r>
            <a:endParaRPr lang="en-GB" i="1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i="1" dirty="0"/>
              <a:t>’monetary amount paid in a third country, under a carbon emissions reduction scheme, either in the form of a tax, levy, fee or emission allowances under a greenhouse gas emissions trading system, calculated on greenhouse gases covered by such a measure, and released during the production of goods’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 line with WTO rules, mirrors EU carbon pricing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ACA66B-AA95-D867-57DC-803472DB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Sweden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729A3F-B5BD-A1CD-079D-D09C815D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7" name="Bildobjekt 6" descr="En bild som visar text, inomhus, person, elektronik&#10;&#10;Automatiskt genererad beskrivning">
            <a:extLst>
              <a:ext uri="{FF2B5EF4-FFF2-40B4-BE49-F238E27FC236}">
                <a16:creationId xmlns:a16="http://schemas.microsoft.com/office/drawing/2014/main" id="{5B138408-3830-0D94-0279-A6469BF6E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82" r="7003" b="-82"/>
          <a:stretch/>
        </p:blipFill>
        <p:spPr>
          <a:xfrm>
            <a:off x="7944635" y="1867010"/>
            <a:ext cx="3619920" cy="348517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8D1BFEE-2094-C46E-AA0D-273615B78B37}"/>
              </a:ext>
            </a:extLst>
          </p:cNvPr>
          <p:cNvSpPr txBox="1"/>
          <p:nvPr/>
        </p:nvSpPr>
        <p:spPr>
          <a:xfrm>
            <a:off x="7835565" y="5412980"/>
            <a:ext cx="1681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Photo: Folio Images</a:t>
            </a:r>
          </a:p>
        </p:txBody>
      </p:sp>
    </p:spTree>
    <p:extLst>
      <p:ext uri="{BB962C8B-B14F-4D97-AF65-F5344CB8AC3E}">
        <p14:creationId xmlns:p14="http://schemas.microsoft.com/office/powerpoint/2010/main" val="3048126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2F39B-77AE-1DB8-99CC-639EF40F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CBAM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045779-E460-88E8-616F-698256946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4000" dirty="0"/>
              <a:t>CBAM obligations on EU importers </a:t>
            </a:r>
          </a:p>
          <a:p>
            <a:pPr algn="ctr"/>
            <a:r>
              <a:rPr lang="en-GB" sz="4000" dirty="0"/>
              <a:t> </a:t>
            </a:r>
            <a:r>
              <a:rPr lang="en-GB" dirty="0"/>
              <a:t>from 1 October 2023 vs from 1 January 2026</a:t>
            </a:r>
            <a:endParaRPr lang="en-GB" sz="40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CD468A-F3E5-607A-6C6E-9BCC8DFD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Sweden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AA8BE3-F848-6BEA-C25C-D353F3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982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B436B8-9113-9922-4452-60401188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EU Climate Policy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8F8356-FF91-089B-8BD6-F804D6E06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Brief scene setter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3D9814-5F15-4B71-89B7-6C3B8998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Sweden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798CD62-956D-4CC8-AEF7-A60D3702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6825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AE41A9-1F94-C3ED-B85C-CC79F1E6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Happens During the Transitional Period? </a:t>
            </a:r>
            <a:br>
              <a:rPr lang="en-GB" sz="3600" dirty="0"/>
            </a:br>
            <a:r>
              <a:rPr lang="en-GB" sz="2400" dirty="0"/>
              <a:t>(1 October 2023 – 31 December 2025)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FDBDB8-E513-8D47-396D-7F8DC8590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6565792" cy="412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The Customs Declarant  (the importer) reports embedded direct and indirect emissions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CBAM goods imported to the EU from 1 October 2023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Report by each quarter; first report at latest by 31 January 2024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No verification of emissions</a:t>
            </a:r>
          </a:p>
          <a:p>
            <a:pPr lvl="1">
              <a:spcAft>
                <a:spcPts val="600"/>
              </a:spcAft>
            </a:pPr>
            <a:r>
              <a:rPr lang="en-GB" sz="1600" i="1" dirty="0"/>
              <a:t>‘Effective, proportionate and dissuasive</a:t>
            </a:r>
            <a:r>
              <a:rPr lang="en-GB" sz="1600" dirty="0"/>
              <a:t>’ penalty by national CBAM Authority on importer if not complying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Methodology and criteria for penalty in implementing act</a:t>
            </a:r>
          </a:p>
          <a:p>
            <a:pPr lvl="1"/>
            <a:r>
              <a:rPr lang="en-GB" sz="1600" dirty="0"/>
              <a:t>Reports submitted to EU Commission via the transitional registry</a:t>
            </a:r>
          </a:p>
          <a:p>
            <a:pPr lvl="2"/>
            <a:r>
              <a:rPr lang="en-GB" sz="1400" dirty="0"/>
              <a:t>To gather data for forthcoming implementing acts for definitive period</a:t>
            </a:r>
          </a:p>
          <a:p>
            <a:pPr lvl="2"/>
            <a:r>
              <a:rPr lang="en-GB" sz="1400" dirty="0"/>
              <a:t>‘Learning by doing’ period for business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199A07-4167-DD7B-D6CF-38C23225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</a:t>
            </a:r>
            <a:r>
              <a:rPr lang="sv-SE" dirty="0"/>
              <a:t>Sweden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E2BD2F-F737-7548-151F-9598681D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20</a:t>
            </a:fld>
            <a:endParaRPr lang="sv-SE" dirty="0"/>
          </a:p>
        </p:txBody>
      </p:sp>
      <p:pic>
        <p:nvPicPr>
          <p:cNvPr id="7" name="Platshållare för innehåll 6" descr="En bild som visar text&#10;&#10;Automatiskt genererad beskrivning">
            <a:extLst>
              <a:ext uri="{FF2B5EF4-FFF2-40B4-BE49-F238E27FC236}">
                <a16:creationId xmlns:a16="http://schemas.microsoft.com/office/drawing/2014/main" id="{4CC35044-92DC-5104-4C42-46E533FE62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3" b="17683"/>
          <a:stretch/>
        </p:blipFill>
        <p:spPr>
          <a:xfrm>
            <a:off x="7856207" y="2040400"/>
            <a:ext cx="3593199" cy="3456000"/>
          </a:xfrm>
          <a:prstGeom prst="rect">
            <a:avLst/>
          </a:prstGeom>
        </p:spPr>
      </p:pic>
      <p:sp>
        <p:nvSpPr>
          <p:cNvPr id="4" name="Platshållare för text 10">
            <a:extLst>
              <a:ext uri="{FF2B5EF4-FFF2-40B4-BE49-F238E27FC236}">
                <a16:creationId xmlns:a16="http://schemas.microsoft.com/office/drawing/2014/main" id="{9C4909E9-85F3-DF40-20BF-8BA11AB61D27}"/>
              </a:ext>
            </a:extLst>
          </p:cNvPr>
          <p:cNvSpPr txBox="1">
            <a:spLocks/>
          </p:cNvSpPr>
          <p:nvPr/>
        </p:nvSpPr>
        <p:spPr>
          <a:xfrm>
            <a:off x="7935719" y="5272629"/>
            <a:ext cx="5343886" cy="21683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Photo: Folio Images</a:t>
            </a:r>
          </a:p>
        </p:txBody>
      </p:sp>
    </p:spTree>
    <p:extLst>
      <p:ext uri="{BB962C8B-B14F-4D97-AF65-F5344CB8AC3E}">
        <p14:creationId xmlns:p14="http://schemas.microsoft.com/office/powerpoint/2010/main" val="1771076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AE41A9-1F94-C3ED-B85C-CC79F1E6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Obligations on </a:t>
            </a:r>
            <a:r>
              <a:rPr lang="en-GB" sz="3600"/>
              <a:t>Importers in Definitive Period I </a:t>
            </a:r>
            <a:br>
              <a:rPr lang="en-GB" sz="3600"/>
            </a:br>
            <a:r>
              <a:rPr lang="en-GB" sz="2800"/>
              <a:t>(</a:t>
            </a:r>
            <a:r>
              <a:rPr lang="en-GB" sz="2800" dirty="0"/>
              <a:t>from 1 January 2026</a:t>
            </a:r>
            <a:r>
              <a:rPr lang="en-GB" sz="2800"/>
              <a:t>) 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FDBDB8-E513-8D47-396D-7F8DC8590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800" y="1586405"/>
            <a:ext cx="6291185" cy="443183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Goods can only be imported to the EU by an authorised CBAM declarant 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Importer has to be established in an EU Member State 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Authorisation by the CBAM Authority in the Member State of establishment, demonstrating financial and operational capacity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Application possible from 31 December 2024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Yearly declaration of CBAM imports during previous calendar year 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By 31 May 2027 submit CBAM declaration for imports during 2026</a:t>
            </a:r>
            <a:r>
              <a:rPr lang="en-GB" sz="1200" dirty="0"/>
              <a:t> </a:t>
            </a:r>
          </a:p>
          <a:p>
            <a:pPr lvl="2">
              <a:spcAft>
                <a:spcPts val="600"/>
              </a:spcAft>
            </a:pPr>
            <a:r>
              <a:rPr lang="en-GB" sz="1200" dirty="0"/>
              <a:t>Specifying embedded emissions according to laid down methodology,</a:t>
            </a:r>
          </a:p>
          <a:p>
            <a:pPr lvl="2">
              <a:spcAft>
                <a:spcPts val="600"/>
              </a:spcAft>
            </a:pPr>
            <a:r>
              <a:rPr lang="en-GB" sz="1200" dirty="0"/>
              <a:t>Ensuring that declared emissions are verified by an accredited verifier and include relevant verification reports</a:t>
            </a:r>
          </a:p>
          <a:p>
            <a:pPr lvl="2">
              <a:spcAft>
                <a:spcPts val="600"/>
              </a:spcAft>
            </a:pPr>
            <a:r>
              <a:rPr lang="en-GB" sz="1200" dirty="0"/>
              <a:t>Calculating CBAM certificates to be surrendered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By 31 May surrender CBAM certificates covering declared emissions 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Reviews of declarations by EU Commission and CBAM Authorities; non-compliance results in penalties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199A07-4167-DD7B-D6CF-38C23225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Sweden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E2BD2F-F737-7548-151F-9598681D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21</a:t>
            </a:fld>
            <a:endParaRPr lang="sv-SE" dirty="0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1FEF1B9-C911-156B-C657-3B0CFA9C50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04224" y="1840801"/>
            <a:ext cx="3533807" cy="338858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B5AE389A-2440-DA44-A2B6-C5DD1BF4A124}"/>
              </a:ext>
            </a:extLst>
          </p:cNvPr>
          <p:cNvSpPr txBox="1"/>
          <p:nvPr/>
        </p:nvSpPr>
        <p:spPr>
          <a:xfrm>
            <a:off x="7704224" y="5169316"/>
            <a:ext cx="21208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Photo: Thyra Brandt / Folio</a:t>
            </a:r>
          </a:p>
        </p:txBody>
      </p:sp>
    </p:spTree>
    <p:extLst>
      <p:ext uri="{BB962C8B-B14F-4D97-AF65-F5344CB8AC3E}">
        <p14:creationId xmlns:p14="http://schemas.microsoft.com/office/powerpoint/2010/main" val="164189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AE41A9-1F94-C3ED-B85C-CC79F1E6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Obligations on Importers in Definitive Period II</a:t>
            </a:r>
            <a:br>
              <a:rPr lang="en-GB" sz="3600" dirty="0"/>
            </a:br>
            <a:r>
              <a:rPr lang="en-GB" sz="2400" dirty="0"/>
              <a:t>(from 1 January 2026) 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FDBDB8-E513-8D47-396D-7F8DC8590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800" y="1519823"/>
            <a:ext cx="6421812" cy="449715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Purchase of CBAM certificates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1 CBAM certificate equals 1 ton of embedded emissions in goods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Authorised CBAM declarants buy at common EU auction platform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Price = average weekly price of EU ETS allowances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Upon purchase, CBAM certificates are registered in account of authorised CBAM declarant in CBAM Registry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No trading allowed between authorised CBAM declarants 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An authorised CBAM declarant must ensure CBAM certificates for 80% of embedded emissions in his account by end of each quarter</a:t>
            </a:r>
          </a:p>
          <a:p>
            <a:pPr lvl="2">
              <a:spcAft>
                <a:spcPts val="600"/>
              </a:spcAft>
            </a:pPr>
            <a:r>
              <a:rPr lang="en-GB" sz="1200" dirty="0"/>
              <a:t>Non-compliance may lead to revoking status of authorised CBAM declarant 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Limited possibility to re-sell surplus CBAM certificates to the EU COM. 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Ensure that an accredited verifier will verify the embedded emissions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Use person accredited as EU ETS verifier, or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A person may seek authorisation by an EU Accreditation Body as an CBAM verifier.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199A07-4167-DD7B-D6CF-38C23225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Sweden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E2BD2F-F737-7548-151F-9598681D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22</a:t>
            </a:fld>
            <a:endParaRPr lang="sv-SE" dirty="0"/>
          </a:p>
        </p:txBody>
      </p:sp>
      <p:pic>
        <p:nvPicPr>
          <p:cNvPr id="7" name="Platshållare för innehåll 6" descr="En bild som visar text&#10;&#10;Automatiskt genererad beskrivning">
            <a:extLst>
              <a:ext uri="{FF2B5EF4-FFF2-40B4-BE49-F238E27FC236}">
                <a16:creationId xmlns:a16="http://schemas.microsoft.com/office/drawing/2014/main" id="{4CC35044-92DC-5104-4C42-46E533FE62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3" b="17683"/>
          <a:stretch/>
        </p:blipFill>
        <p:spPr>
          <a:xfrm>
            <a:off x="7856207" y="2040400"/>
            <a:ext cx="3593199" cy="3456000"/>
          </a:xfrm>
          <a:prstGeom prst="rect">
            <a:avLst/>
          </a:prstGeom>
        </p:spPr>
      </p:pic>
      <p:pic>
        <p:nvPicPr>
          <p:cNvPr id="4" name="Platshållare för bild 9">
            <a:extLst>
              <a:ext uri="{FF2B5EF4-FFF2-40B4-BE49-F238E27FC236}">
                <a16:creationId xmlns:a16="http://schemas.microsoft.com/office/drawing/2014/main" id="{CA4DF489-669F-5AF7-95F1-EA26844012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4857" y="1558928"/>
            <a:ext cx="4295898" cy="4129200"/>
          </a:xfrm>
          <a:prstGeom prst="rect">
            <a:avLst/>
          </a:prstGeom>
        </p:spPr>
      </p:pic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4C71D11C-0341-6B1A-B4C0-B5A79DC7F998}"/>
              </a:ext>
            </a:extLst>
          </p:cNvPr>
          <p:cNvSpPr txBox="1">
            <a:spLocks/>
          </p:cNvSpPr>
          <p:nvPr/>
        </p:nvSpPr>
        <p:spPr>
          <a:xfrm>
            <a:off x="7597621" y="5454244"/>
            <a:ext cx="5343886" cy="21683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Photo: Folio Images</a:t>
            </a:r>
          </a:p>
        </p:txBody>
      </p:sp>
    </p:spTree>
    <p:extLst>
      <p:ext uri="{BB962C8B-B14F-4D97-AF65-F5344CB8AC3E}">
        <p14:creationId xmlns:p14="http://schemas.microsoft.com/office/powerpoint/2010/main" val="4206160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BE8072A-4406-B660-C392-BFE8E0C8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1477760" cy="1029740"/>
          </a:xfrm>
        </p:spPr>
        <p:txBody>
          <a:bodyPr/>
          <a:lstStyle/>
          <a:p>
            <a:r>
              <a:rPr lang="en-US" sz="3600" dirty="0"/>
              <a:t>Role of a 3</a:t>
            </a:r>
            <a:r>
              <a:rPr lang="en-US" sz="3600" baseline="30000" dirty="0"/>
              <a:t>rd</a:t>
            </a:r>
            <a:r>
              <a:rPr lang="en-US" sz="3600" dirty="0"/>
              <a:t> Country Producers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C533CDD-66D0-C860-BCDC-7747EAE10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473201" cy="4129200"/>
          </a:xfrm>
        </p:spPr>
        <p:txBody>
          <a:bodyPr/>
          <a:lstStyle/>
          <a:p>
            <a:r>
              <a:rPr lang="en-GB" sz="2000" dirty="0"/>
              <a:t>All legal CBAM obligations on the EU importer, not on 3</a:t>
            </a:r>
            <a:r>
              <a:rPr lang="en-GB" sz="2000" baseline="30000" dirty="0"/>
              <a:t>rd</a:t>
            </a:r>
            <a:r>
              <a:rPr lang="en-GB" sz="2000" dirty="0"/>
              <a:t> country producer, but ….</a:t>
            </a:r>
          </a:p>
          <a:p>
            <a:pPr marL="401400" lvl="1" indent="0">
              <a:buNone/>
            </a:pPr>
            <a:r>
              <a:rPr lang="en-US" sz="1600" dirty="0"/>
              <a:t>• The EU importer is obliged to give detailed info on</a:t>
            </a:r>
          </a:p>
          <a:p>
            <a:pPr marL="401400" lvl="1" indent="0">
              <a:buNone/>
            </a:pPr>
            <a:r>
              <a:rPr lang="en-US" sz="1600" dirty="0"/>
              <a:t>embedded emissions in the imported goods </a:t>
            </a:r>
          </a:p>
          <a:p>
            <a:pPr marL="401400" lvl="1" indent="0">
              <a:buNone/>
            </a:pPr>
            <a:r>
              <a:rPr lang="en-US" sz="1600" dirty="0"/>
              <a:t>• Access to data from the 3</a:t>
            </a:r>
            <a:r>
              <a:rPr lang="en-US" sz="1600" baseline="30000" dirty="0"/>
              <a:t>rd</a:t>
            </a:r>
            <a:r>
              <a:rPr lang="en-US" sz="1600" dirty="0"/>
              <a:t> country producers</a:t>
            </a:r>
          </a:p>
          <a:p>
            <a:pPr marL="401400" lvl="1" indent="0">
              <a:buNone/>
            </a:pPr>
            <a:r>
              <a:rPr lang="en-US" sz="1600" dirty="0"/>
              <a:t>needed for imports from 1 October 2023; from 1</a:t>
            </a:r>
          </a:p>
          <a:p>
            <a:pPr marL="401400" lvl="1" indent="0">
              <a:buNone/>
            </a:pPr>
            <a:r>
              <a:rPr lang="en-US" sz="1600" dirty="0"/>
              <a:t>January 2026 these data verification by an</a:t>
            </a:r>
          </a:p>
          <a:p>
            <a:pPr marL="401400" lvl="1" indent="0">
              <a:buNone/>
            </a:pPr>
            <a:r>
              <a:rPr lang="en-US" sz="1600" dirty="0"/>
              <a:t>accredited verifier.</a:t>
            </a:r>
          </a:p>
          <a:p>
            <a:pPr marL="401400" lvl="1" indent="0">
              <a:spcAft>
                <a:spcPts val="600"/>
              </a:spcAft>
              <a:buNone/>
            </a:pPr>
            <a:endParaRPr lang="en-GB" sz="1600" dirty="0"/>
          </a:p>
          <a:p>
            <a:r>
              <a:rPr lang="en-GB" sz="2000" dirty="0"/>
              <a:t>A 3</a:t>
            </a:r>
            <a:r>
              <a:rPr lang="en-GB" sz="2000" baseline="30000" dirty="0"/>
              <a:t>rd</a:t>
            </a:r>
            <a:r>
              <a:rPr lang="en-GB" sz="2000" dirty="0"/>
              <a:t> country producer may register contact information and activity in EU CBAM Registry </a:t>
            </a:r>
          </a:p>
          <a:p>
            <a:pPr lvl="1"/>
            <a:r>
              <a:rPr lang="en-GB" sz="1600" dirty="0"/>
              <a:t>To facilitate contacts between importers and 3</a:t>
            </a:r>
            <a:r>
              <a:rPr lang="en-GB" sz="1600" baseline="30000" dirty="0"/>
              <a:t>rd</a:t>
            </a:r>
            <a:r>
              <a:rPr lang="en-GB" sz="1600" dirty="0"/>
              <a:t> country producers; possible already from 1 Oct. 2023</a:t>
            </a:r>
          </a:p>
          <a:p>
            <a:pPr lvl="1"/>
            <a:r>
              <a:rPr lang="en-GB" sz="1600" dirty="0"/>
              <a:t>The 3</a:t>
            </a:r>
            <a:r>
              <a:rPr lang="en-GB" sz="1600" baseline="30000" dirty="0"/>
              <a:t>rd</a:t>
            </a:r>
            <a:r>
              <a:rPr lang="en-GB" sz="1600" dirty="0"/>
              <a:t> country producer shall ensure verification of embedded emissions. </a:t>
            </a:r>
          </a:p>
          <a:p>
            <a:endParaRPr lang="en-US" dirty="0"/>
          </a:p>
        </p:txBody>
      </p:sp>
      <p:pic>
        <p:nvPicPr>
          <p:cNvPr id="7" name="Platshållare för bild 8" descr="En bild som visar text, inomhus, enhet, arbetsbord&#10;&#10;Automatiskt genererad beskrivning">
            <a:extLst>
              <a:ext uri="{FF2B5EF4-FFF2-40B4-BE49-F238E27FC236}">
                <a16:creationId xmlns:a16="http://schemas.microsoft.com/office/drawing/2014/main" id="{44FF5FCE-515E-51A7-3934-AC46B40FD7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r="2057" b="-1"/>
          <a:stretch/>
        </p:blipFill>
        <p:spPr>
          <a:xfrm>
            <a:off x="6226887" y="1908063"/>
            <a:ext cx="5351628" cy="4129200"/>
          </a:xfrm>
          <a:noFill/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98A437-C9A7-22CD-F628-EDE22536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115" y="6304768"/>
            <a:ext cx="34560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Ministry of Finance, Sweden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FFC490-C331-24C7-0110-18085433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155" y="6304768"/>
            <a:ext cx="4824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23</a:t>
            </a:fld>
            <a:endParaRPr lang="sv-SE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10F07263-9486-4027-FA6B-AADCCDCD8632}"/>
              </a:ext>
            </a:extLst>
          </p:cNvPr>
          <p:cNvSpPr txBox="1">
            <a:spLocks/>
          </p:cNvSpPr>
          <p:nvPr/>
        </p:nvSpPr>
        <p:spPr>
          <a:xfrm>
            <a:off x="6327393" y="5805968"/>
            <a:ext cx="5343886" cy="21683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Photo: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Johnér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2216045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C32D44-4162-16D4-8FFD-37CEC5F0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solidFill>
                  <a:srgbClr val="00B050"/>
                </a:solidFill>
              </a:rPr>
              <a:t>CBAM – </a:t>
            </a:r>
            <a:r>
              <a:rPr lang="sv-SE" b="1" dirty="0" err="1">
                <a:solidFill>
                  <a:srgbClr val="00B050"/>
                </a:solidFill>
              </a:rPr>
              <a:t>Questions</a:t>
            </a:r>
            <a:r>
              <a:rPr lang="sv-SE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C80F96-4D32-2DCB-2205-B46C0935F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Contact information:</a:t>
            </a:r>
          </a:p>
          <a:p>
            <a:endParaRPr lang="en-GB" sz="2000" dirty="0"/>
          </a:p>
          <a:p>
            <a:pPr>
              <a:spcAft>
                <a:spcPts val="0"/>
              </a:spcAft>
            </a:pPr>
            <a:r>
              <a:rPr lang="en-GB" sz="1800" dirty="0"/>
              <a:t>Susanne Åkerfeldt</a:t>
            </a:r>
          </a:p>
          <a:p>
            <a:pPr>
              <a:spcAft>
                <a:spcPts val="0"/>
              </a:spcAft>
            </a:pPr>
            <a:r>
              <a:rPr lang="en-GB" sz="1800" dirty="0"/>
              <a:t>Senior Adviser</a:t>
            </a:r>
          </a:p>
          <a:p>
            <a:pPr>
              <a:spcAft>
                <a:spcPts val="0"/>
              </a:spcAft>
            </a:pPr>
            <a:r>
              <a:rPr lang="en-GB" sz="1800" dirty="0"/>
              <a:t>Tax and Customs Department</a:t>
            </a:r>
          </a:p>
          <a:p>
            <a:pPr>
              <a:spcAft>
                <a:spcPts val="0"/>
              </a:spcAft>
            </a:pPr>
            <a:r>
              <a:rPr lang="en-GB" sz="1800" dirty="0"/>
              <a:t>Ministry of Finance, Sweden </a:t>
            </a:r>
          </a:p>
          <a:p>
            <a:pPr>
              <a:spcAft>
                <a:spcPts val="0"/>
              </a:spcAft>
            </a:pPr>
            <a:r>
              <a:rPr lang="en-GB" sz="1800" dirty="0"/>
              <a:t>E-mail: </a:t>
            </a:r>
            <a:r>
              <a:rPr lang="en-GB" sz="1800" dirty="0">
                <a:hlinkClick r:id="rId2"/>
              </a:rPr>
              <a:t>susanne.akerfeldt@gov.se</a:t>
            </a:r>
            <a:r>
              <a:rPr lang="en-GB" sz="1800" dirty="0"/>
              <a:t>  </a:t>
            </a:r>
          </a:p>
          <a:p>
            <a:r>
              <a:rPr lang="en-GB" sz="1800" dirty="0"/>
              <a:t>Phone: +46 8 405 1382</a:t>
            </a:r>
          </a:p>
          <a:p>
            <a:endParaRPr lang="en-GB" sz="1800" dirty="0"/>
          </a:p>
          <a:p>
            <a:r>
              <a:rPr lang="en-GB" sz="1800" dirty="0"/>
              <a:t>Oliver Sparrings</a:t>
            </a:r>
          </a:p>
          <a:p>
            <a:r>
              <a:rPr lang="en-GB" sz="1800" dirty="0"/>
              <a:t>Legal Adviser</a:t>
            </a:r>
          </a:p>
          <a:p>
            <a:r>
              <a:rPr lang="en-GB" sz="1800" dirty="0"/>
              <a:t>Tax and Customs Department</a:t>
            </a:r>
          </a:p>
          <a:p>
            <a:r>
              <a:rPr lang="en-GB" sz="1800" dirty="0"/>
              <a:t>Ministry of finance</a:t>
            </a:r>
          </a:p>
          <a:p>
            <a:r>
              <a:rPr lang="en-GB" sz="1800" dirty="0"/>
              <a:t>E-mail: </a:t>
            </a:r>
            <a:r>
              <a:rPr lang="en-GB" sz="1800" dirty="0">
                <a:hlinkClick r:id="rId3"/>
              </a:rPr>
              <a:t>oliver.sparrings@gov.se</a:t>
            </a:r>
            <a:endParaRPr lang="en-GB" sz="1800" dirty="0"/>
          </a:p>
          <a:p>
            <a:r>
              <a:rPr lang="en-GB" sz="1800"/>
              <a:t>Phone: +46 8 405 3901</a:t>
            </a:r>
            <a:endParaRPr lang="en-GB" sz="1800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48A48A7-53A1-D854-5BCB-D5406A03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Ministry of Finance, Sweden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F53AC4-09A6-DF50-9F63-36D69FD5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24</a:t>
            </a:fld>
            <a:endParaRPr lang="sv-SE" dirty="0"/>
          </a:p>
        </p:txBody>
      </p:sp>
      <p:pic>
        <p:nvPicPr>
          <p:cNvPr id="6" name="Platshållare för bild 10">
            <a:extLst>
              <a:ext uri="{FF2B5EF4-FFF2-40B4-BE49-F238E27FC236}">
                <a16:creationId xmlns:a16="http://schemas.microsoft.com/office/drawing/2014/main" id="{C7D22EB9-3C4F-774D-99C3-1A6A634D7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54" r="-1" b="2162"/>
          <a:stretch/>
        </p:blipFill>
        <p:spPr>
          <a:xfrm>
            <a:off x="7073360" y="1977469"/>
            <a:ext cx="4008795" cy="3101189"/>
          </a:xfrm>
          <a:prstGeom prst="rect">
            <a:avLst/>
          </a:prstGeom>
          <a:noFill/>
        </p:spPr>
      </p:pic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66355C29-A5F3-D60D-021C-BB31DF780820}"/>
              </a:ext>
            </a:extLst>
          </p:cNvPr>
          <p:cNvSpPr txBox="1">
            <a:spLocks/>
          </p:cNvSpPr>
          <p:nvPr/>
        </p:nvSpPr>
        <p:spPr>
          <a:xfrm>
            <a:off x="10225114" y="4851473"/>
            <a:ext cx="5343886" cy="21683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Photo: Folio Images</a:t>
            </a:r>
          </a:p>
        </p:txBody>
      </p:sp>
    </p:spTree>
    <p:extLst>
      <p:ext uri="{BB962C8B-B14F-4D97-AF65-F5344CB8AC3E}">
        <p14:creationId xmlns:p14="http://schemas.microsoft.com/office/powerpoint/2010/main" val="384262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852F0B-B719-2237-BC8D-E39BE339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59999"/>
            <a:ext cx="10944804" cy="1322583"/>
          </a:xfrm>
        </p:spPr>
        <p:txBody>
          <a:bodyPr/>
          <a:lstStyle/>
          <a:p>
            <a:pPr algn="ctr"/>
            <a:r>
              <a:rPr lang="en-GB" dirty="0"/>
              <a:t>EU Aims at Climate Neutrality</a:t>
            </a:r>
            <a:br>
              <a:rPr lang="en-GB" sz="3200" dirty="0"/>
            </a:br>
            <a:r>
              <a:rPr lang="en-GB" sz="4000" dirty="0"/>
              <a:t>How to do it? </a:t>
            </a:r>
            <a:endParaRPr lang="en-GB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F55830-D8EF-96F2-EB9B-A26283D67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800" y="1816334"/>
            <a:ext cx="5351628" cy="4212507"/>
          </a:xfrm>
        </p:spPr>
        <p:txBody>
          <a:bodyPr/>
          <a:lstStyle/>
          <a:p>
            <a:r>
              <a:rPr lang="en-GB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EU Emissions Trading Scheme (ETS) </a:t>
            </a:r>
          </a:p>
          <a:p>
            <a:pPr lvl="1"/>
            <a:r>
              <a:rPr lang="en-GB" sz="1600" dirty="0">
                <a:solidFill>
                  <a:srgbClr val="404040"/>
                </a:solidFill>
                <a:latin typeface="arial" panose="020B0604020202020204" pitchFamily="34" charset="0"/>
              </a:rPr>
              <a:t>Introduced in 2005 and developed stepwise over the years</a:t>
            </a:r>
          </a:p>
          <a:p>
            <a:pPr lvl="1"/>
            <a:r>
              <a:rPr lang="en-GB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Cornerstone of the EU's policy to combat climate change </a:t>
            </a:r>
            <a:r>
              <a:rPr lang="en-GB" sz="12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– approx. 40% of EU GHG emissions </a:t>
            </a:r>
            <a:endParaRPr lang="en-GB" sz="1600" b="0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GB" sz="1600" dirty="0">
                <a:solidFill>
                  <a:srgbClr val="404040"/>
                </a:solidFill>
                <a:latin typeface="arial" panose="020B0604020202020204" pitchFamily="34" charset="0"/>
              </a:rPr>
              <a:t>Covers large industrial and electricity plants 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404040"/>
                </a:solidFill>
                <a:latin typeface="arial" panose="020B0604020202020204" pitchFamily="34" charset="0"/>
              </a:rPr>
              <a:t>Carbon leakage addressed via free allocation of emission allowances </a:t>
            </a:r>
          </a:p>
          <a:p>
            <a:r>
              <a:rPr lang="en-GB" sz="2400" dirty="0">
                <a:solidFill>
                  <a:srgbClr val="404040"/>
                </a:solidFill>
                <a:latin typeface="arial" panose="020B0604020202020204" pitchFamily="34" charset="0"/>
              </a:rPr>
              <a:t>Sectors outside EU ETS</a:t>
            </a:r>
          </a:p>
          <a:p>
            <a:pPr lvl="1"/>
            <a:r>
              <a:rPr lang="en-GB" sz="1600" dirty="0">
                <a:solidFill>
                  <a:srgbClr val="404040"/>
                </a:solidFill>
                <a:latin typeface="arial" panose="020B0604020202020204" pitchFamily="34" charset="0"/>
              </a:rPr>
              <a:t>Buildings, transport, small industries, agriculture – </a:t>
            </a:r>
            <a:r>
              <a:rPr lang="en-GB" sz="1200" dirty="0">
                <a:solidFill>
                  <a:srgbClr val="404040"/>
                </a:solidFill>
                <a:latin typeface="arial" panose="020B0604020202020204" pitchFamily="34" charset="0"/>
              </a:rPr>
              <a:t>approx. 60% of EU GHG emissions </a:t>
            </a:r>
            <a:endParaRPr lang="en-GB" sz="16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lvl="1"/>
            <a:r>
              <a:rPr lang="en-GB" sz="1600" dirty="0">
                <a:solidFill>
                  <a:srgbClr val="404040"/>
                </a:solidFill>
                <a:latin typeface="arial" panose="020B0604020202020204" pitchFamily="34" charset="0"/>
              </a:rPr>
              <a:t>Member States national measures</a:t>
            </a:r>
          </a:p>
          <a:p>
            <a:pPr lvl="1"/>
            <a:r>
              <a:rPr lang="en-GB" sz="1600" dirty="0">
                <a:solidFill>
                  <a:srgbClr val="404040"/>
                </a:solidFill>
                <a:latin typeface="arial" panose="020B0604020202020204" pitchFamily="34" charset="0"/>
              </a:rPr>
              <a:t>8 Member States (e.g. Sweden) have national carbon taxes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A80C5C-6993-9826-70E3-02D9F9E11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574" y="1816334"/>
            <a:ext cx="5557084" cy="4488433"/>
          </a:xfrm>
        </p:spPr>
        <p:txBody>
          <a:bodyPr/>
          <a:lstStyle/>
          <a:p>
            <a:r>
              <a:rPr lang="en-GB" sz="2400" dirty="0"/>
              <a:t>EU climate goals</a:t>
            </a:r>
            <a:r>
              <a:rPr lang="en-GB" sz="1800" dirty="0"/>
              <a:t>, </a:t>
            </a:r>
            <a:r>
              <a:rPr lang="en-GB" sz="1600" dirty="0"/>
              <a:t>decided in 2019</a:t>
            </a:r>
            <a:endParaRPr lang="en-GB" sz="2400" dirty="0"/>
          </a:p>
          <a:p>
            <a:pPr lvl="1"/>
            <a:r>
              <a:rPr lang="en-GB" sz="1600" dirty="0"/>
              <a:t>Political ambition is a legal obligation for the EU (EU Climate Law) </a:t>
            </a:r>
          </a:p>
          <a:p>
            <a:pPr lvl="2"/>
            <a:r>
              <a:rPr lang="en-GB" sz="1600" dirty="0"/>
              <a:t>First climate-neutral continent in 2050</a:t>
            </a:r>
          </a:p>
          <a:p>
            <a:pPr lvl="2"/>
            <a:r>
              <a:rPr lang="en-GB" sz="1600" dirty="0"/>
              <a:t>Reduce carbon emissions by 55% in 2030</a:t>
            </a:r>
          </a:p>
          <a:p>
            <a:r>
              <a:rPr lang="en-GB" sz="2400" dirty="0"/>
              <a:t>EU Green Deal</a:t>
            </a:r>
            <a:r>
              <a:rPr lang="en-GB" sz="1600" dirty="0"/>
              <a:t>, presented in 2019</a:t>
            </a:r>
            <a:r>
              <a:rPr lang="en-GB" sz="2400" dirty="0"/>
              <a:t> </a:t>
            </a:r>
          </a:p>
          <a:p>
            <a:pPr lvl="1"/>
            <a:r>
              <a:rPr lang="en-GB" sz="1600" dirty="0"/>
              <a:t>Fit for 55 Package legislative proposals in 2021, such as </a:t>
            </a:r>
          </a:p>
          <a:p>
            <a:pPr lvl="2"/>
            <a:r>
              <a:rPr lang="en-GB" sz="1600" dirty="0"/>
              <a:t>Review of the EU ETS – tightened, extended to other sectors </a:t>
            </a:r>
          </a:p>
          <a:p>
            <a:pPr lvl="2"/>
            <a:r>
              <a:rPr lang="en-GB" sz="1600" dirty="0"/>
              <a:t>Free allocation is phased out</a:t>
            </a:r>
          </a:p>
          <a:p>
            <a:pPr lvl="2"/>
            <a:r>
              <a:rPr lang="en-GB" sz="1600" dirty="0"/>
              <a:t>Prevent carbon leakage to ensure effectiveness of EU climate policy = CBAM is introduced</a:t>
            </a:r>
          </a:p>
          <a:p>
            <a:r>
              <a:rPr lang="en-GB" sz="2400" dirty="0"/>
              <a:t>CBAM is an essential part of EU Climate Policy</a:t>
            </a:r>
            <a:r>
              <a:rPr lang="en-GB" sz="2000" dirty="0"/>
              <a:t>, not a protectionist measure. </a:t>
            </a:r>
            <a:endParaRPr lang="en-GB" sz="2400" dirty="0"/>
          </a:p>
          <a:p>
            <a:pPr lvl="2"/>
            <a:endParaRPr lang="en-GB" sz="1600" dirty="0"/>
          </a:p>
          <a:p>
            <a:pPr lvl="2"/>
            <a:endParaRPr lang="sv-SE" sz="2000" dirty="0"/>
          </a:p>
          <a:p>
            <a:pPr lvl="2"/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EEC724-21B0-0630-1172-C55A81C8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Sweden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8F6F95-E8F1-BA18-E839-538AB3D1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635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2F39B-77AE-1DB8-99CC-639EF40F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CBAM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045779-E460-88E8-616F-698256946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4000" dirty="0"/>
              <a:t>Global context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CD468A-F3E5-607A-6C6E-9BCC8DFD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Sweden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AA8BE3-F848-6BEA-C25C-D353F3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42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FA3176F-C8E8-47DC-F181-A9F02FA8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</p:spPr>
        <p:txBody>
          <a:bodyPr/>
          <a:lstStyle/>
          <a:p>
            <a:pPr algn="ctr"/>
            <a:r>
              <a:rPr lang="en-US" dirty="0"/>
              <a:t>Why is There a Need for CBAM?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C04771-31DD-6174-7BEA-02898829F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800" y="1364400"/>
            <a:ext cx="5858836" cy="46445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climate challenge requires urgent action – time for action is now!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Paris Agreement; recent IPCC report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 raises its climate ambition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Differences in climate ambition among EU’s trading partners =&gt; CBAM prevents carbon leakage to ensure effectiveness of EU climate policy on the EU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Incentivise 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country producers to reduce 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countries to adopt green policy frameworks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4E59AD-43F8-B7C1-56E7-B48C2E79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115" y="6304768"/>
            <a:ext cx="34560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Ministry of Finance, Sweden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F6AB07-C6ED-8C3A-9FE6-AF150484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155" y="6304768"/>
            <a:ext cx="4824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  <p:pic>
        <p:nvPicPr>
          <p:cNvPr id="8" name="Platshållare för innehåll 6">
            <a:extLst>
              <a:ext uri="{FF2B5EF4-FFF2-40B4-BE49-F238E27FC236}">
                <a16:creationId xmlns:a16="http://schemas.microsoft.com/office/drawing/2014/main" id="{5F9BA00F-E70C-75E5-46E0-202ACC68B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046" y="1389740"/>
            <a:ext cx="4313148" cy="412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66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FC059E-B441-E735-C89C-010B42F7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</p:spPr>
        <p:txBody>
          <a:bodyPr/>
          <a:lstStyle/>
          <a:p>
            <a:pPr algn="ctr"/>
            <a:r>
              <a:rPr lang="en-US" dirty="0"/>
              <a:t>CBAM or International Coordination?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0FB2FE9-3A5F-BB88-B9CB-4B762D90B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799" y="1394357"/>
            <a:ext cx="5647371" cy="45305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CBAM has a strict climate objective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CBAM </a:t>
            </a:r>
            <a:r>
              <a:rPr lang="en-GB" dirty="0"/>
              <a:t>favours decarbonisation </a:t>
            </a:r>
            <a:r>
              <a:rPr lang="en-US" dirty="0"/>
              <a:t>efforts in third countries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Deduction of explicit carbon price paid in 3</a:t>
            </a:r>
            <a:r>
              <a:rPr lang="en-US" sz="1600" baseline="30000" dirty="0"/>
              <a:t>rd</a:t>
            </a:r>
            <a:r>
              <a:rPr lang="en-US" sz="1600" dirty="0"/>
              <a:t> countries from CBAM obligation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Actual emissions methodology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Countries linked to EU ETS will be excluded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Possible international agreements on how to take account of carbon price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CBAM does not preclude continued joint work on international coordination of carbon pricing</a:t>
            </a:r>
          </a:p>
          <a:p>
            <a:endParaRPr lang="en-US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8B35135-3E79-854F-9A00-8F724DBD63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6585829" y="1926724"/>
            <a:ext cx="5067654" cy="4129200"/>
          </a:xfrm>
          <a:prstGeom prst="rect">
            <a:avLst/>
          </a:prstGeom>
          <a:noFill/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640C01-F869-5E8C-F0C1-FB778D47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115" y="6304768"/>
            <a:ext cx="34560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Ministry of Finance, Sweden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107F82-F67D-CA9F-FE24-F6039D83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155" y="6304768"/>
            <a:ext cx="4824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966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2F39B-77AE-1DB8-99CC-639EF40F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CBAM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045779-E460-88E8-616F-698256946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4000" dirty="0"/>
              <a:t>EU legal adoption process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CD468A-F3E5-607A-6C6E-9BCC8DFD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Sweden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AA8BE3-F848-6BEA-C25C-D353F3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566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ED5163-CBBA-F2B7-88FE-07CEABC7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Will We Know All the Details? 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E27D08-EF85-7897-F1BC-78448F62C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872" y="1254828"/>
            <a:ext cx="6795058" cy="4876149"/>
          </a:xfrm>
        </p:spPr>
        <p:txBody>
          <a:bodyPr/>
          <a:lstStyle/>
          <a:p>
            <a:r>
              <a:rPr lang="en-GB" dirty="0"/>
              <a:t>CBAM Regulation </a:t>
            </a:r>
            <a:r>
              <a:rPr lang="en-GB" sz="2000" dirty="0"/>
              <a:t>– major framework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December 2022 Political agreement between EU co-legislators </a:t>
            </a:r>
            <a:r>
              <a:rPr lang="en-GB" sz="1400" dirty="0"/>
              <a:t>(</a:t>
            </a:r>
            <a:r>
              <a:rPr lang="en-GB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https://data.consilium.europa.eu/doc/document/ST-16060-2022-INIT/en/pdf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GB" sz="2000" dirty="0"/>
              <a:t>Spring 2023 Formal adoption by EU co-legislators</a:t>
            </a:r>
          </a:p>
          <a:p>
            <a:pPr lvl="2">
              <a:spcAft>
                <a:spcPts val="600"/>
              </a:spcAft>
            </a:pPr>
            <a:r>
              <a:rPr lang="en-GB" sz="1800" dirty="0"/>
              <a:t>19 April European Parliament vote  </a:t>
            </a:r>
          </a:p>
          <a:p>
            <a:pPr lvl="2">
              <a:spcAft>
                <a:spcPts val="600"/>
              </a:spcAft>
            </a:pPr>
            <a:r>
              <a:rPr lang="en-GB" sz="1800" dirty="0"/>
              <a:t>25 April EU Council vote</a:t>
            </a:r>
          </a:p>
          <a:p>
            <a:pPr lvl="2">
              <a:spcAft>
                <a:spcPts val="600"/>
              </a:spcAft>
            </a:pPr>
            <a:r>
              <a:rPr lang="en-GB" sz="1800" dirty="0"/>
              <a:t>10 May Formal signing ceremony by co-legislators </a:t>
            </a:r>
          </a:p>
          <a:p>
            <a:pPr lvl="2">
              <a:spcAft>
                <a:spcPts val="600"/>
              </a:spcAft>
            </a:pPr>
            <a:r>
              <a:rPr lang="en-GB" sz="1800" dirty="0"/>
              <a:t>16 May Publication in OJ L 130/52  </a:t>
            </a:r>
            <a:r>
              <a:rPr lang="sv-SE" sz="1400" dirty="0" err="1">
                <a:hlinkClick r:id="rId3"/>
              </a:rPr>
              <a:t>Publications</a:t>
            </a:r>
            <a:r>
              <a:rPr lang="sv-SE" sz="1400" dirty="0">
                <a:hlinkClick r:id="rId3"/>
              </a:rPr>
              <a:t> Office (europa.eu)</a:t>
            </a:r>
            <a:endParaRPr lang="en-GB" sz="1800" dirty="0"/>
          </a:p>
          <a:p>
            <a:pPr lvl="1">
              <a:spcAft>
                <a:spcPts val="600"/>
              </a:spcAft>
            </a:pPr>
            <a:r>
              <a:rPr lang="en-GB" sz="2000" dirty="0"/>
              <a:t>1 October 2023: Transitional period starts - reporting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1 January 2026 : Definitive period starts – financial obligation; EU imports only by authorized CBAM declarants</a:t>
            </a:r>
            <a:endParaRPr lang="en-GB" sz="28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182C-CA2A-C218-D56F-42B2A202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</a:t>
            </a:r>
            <a:r>
              <a:rPr lang="sv-SE" dirty="0"/>
              <a:t>Sweden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358C6D-85AC-7CB3-D0F4-07171FA8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C5D77B9-368E-DAD9-12FE-C6FDA94C68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40115" y="2065370"/>
            <a:ext cx="42576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8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ED5163-CBBA-F2B7-88FE-07CEABC7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Will We Know All the Details? II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E27D08-EF85-7897-F1BC-78448F62C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871" y="1254828"/>
            <a:ext cx="7048277" cy="4876149"/>
          </a:xfrm>
        </p:spPr>
        <p:txBody>
          <a:bodyPr/>
          <a:lstStyle/>
          <a:p>
            <a:endParaRPr lang="en-GB" sz="1600" dirty="0"/>
          </a:p>
          <a:p>
            <a:r>
              <a:rPr lang="en-GB" dirty="0"/>
              <a:t>Secondary legislation </a:t>
            </a:r>
            <a:r>
              <a:rPr lang="en-GB" sz="2000" dirty="0"/>
              <a:t>– supplement framework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Adopted by EU Commission based on empowerments in CBAM Regulation, prepared by CBAM </a:t>
            </a:r>
            <a:r>
              <a:rPr lang="en-GB" sz="1800" dirty="0"/>
              <a:t>Committee (Member States Representatives) and stakeholder views </a:t>
            </a:r>
            <a:endParaRPr lang="en-GB" sz="2000" dirty="0"/>
          </a:p>
          <a:p>
            <a:pPr lvl="1"/>
            <a:r>
              <a:rPr lang="en-GB" sz="2000" dirty="0"/>
              <a:t>12 </a:t>
            </a:r>
            <a:r>
              <a:rPr lang="en-GB" sz="2000" i="1" dirty="0"/>
              <a:t>implementing act</a:t>
            </a:r>
            <a:r>
              <a:rPr lang="en-GB" sz="2000" dirty="0"/>
              <a:t>s, to ensure detailed uniform application</a:t>
            </a:r>
          </a:p>
          <a:p>
            <a:pPr lvl="2"/>
            <a:r>
              <a:rPr lang="en-GB" sz="1800" dirty="0"/>
              <a:t>One on methods for reporting during transitional period; adopted 16 August 2023, </a:t>
            </a:r>
            <a:r>
              <a:rPr lang="en-US" sz="1400" dirty="0">
                <a:hlinkClick r:id="rId2"/>
              </a:rPr>
              <a:t>link to implementing act</a:t>
            </a:r>
            <a:r>
              <a:rPr lang="en-GB" sz="1800" dirty="0"/>
              <a:t>; </a:t>
            </a:r>
          </a:p>
          <a:p>
            <a:pPr lvl="2">
              <a:spcAft>
                <a:spcPts val="600"/>
              </a:spcAft>
            </a:pPr>
            <a:r>
              <a:rPr lang="en-GB" sz="1800" dirty="0"/>
              <a:t>11 others (sufficiently prior to 1 January 2026) </a:t>
            </a:r>
            <a:endParaRPr lang="en-GB" sz="2000" dirty="0"/>
          </a:p>
          <a:p>
            <a:pPr lvl="1"/>
            <a:r>
              <a:rPr lang="en-GB" sz="2000" dirty="0"/>
              <a:t>4 </a:t>
            </a:r>
            <a:r>
              <a:rPr lang="en-GB" sz="2000" i="1" dirty="0"/>
              <a:t>delegated acts </a:t>
            </a:r>
            <a:r>
              <a:rPr lang="en-GB" sz="2000" dirty="0"/>
              <a:t>– reflect certain developments</a:t>
            </a:r>
          </a:p>
          <a:p>
            <a:pPr lvl="2"/>
            <a:r>
              <a:rPr lang="en-GB" sz="1800" dirty="0"/>
              <a:t>E.g. circumvention, adding countries to list of countries excluded from CBAM fulfilling certain criteria, such as linking to EU ETS</a:t>
            </a:r>
          </a:p>
          <a:p>
            <a:pPr lvl="1"/>
            <a:endParaRPr lang="en-GB" sz="20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20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182C-CA2A-C218-D56F-42B2A202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Ministry of Finance, </a:t>
            </a:r>
            <a:r>
              <a:rPr lang="sv-SE" dirty="0"/>
              <a:t>Sweden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358C6D-85AC-7CB3-D0F4-07171FA8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C5D77B9-368E-DAD9-12FE-C6FDA94C68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40115" y="2065370"/>
            <a:ext cx="42576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84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" val="RK Logga"/>
  <p:tag name="RK LOGGAHEIGHT" val="39,7765350341797"/>
  <p:tag name="RK LOGGAWIDTH" val="137,30094909668"/>
  <p:tag name="RK LOGGALEFT" val="49,0859832763672"/>
  <p:tag name="RK LOGGATOP" val="485,017333984375"/>
  <p:tag name="RK LOGGACROPLEFT" val="0"/>
  <p:tag name="RK LOGGACROPRIGHT" val="0"/>
  <p:tag name="RK LOGGACROPTOP" val="0"/>
  <p:tag name="RK LOGGACROPBOTTOM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0393714904785"/>
  <p:tag name="RK LOGGA VITTOP" val="485,113861083984"/>
  <p:tag name="RK LOGGA VITCROPLEFT" val="0"/>
  <p:tag name="RK LOGGA VITCROPRIGHT" val="0"/>
  <p:tag name="RK LOGGA VITCROPTOP" val="0"/>
  <p:tag name="RK LOGGA VITCROPBOTTOM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heme/theme1.xml><?xml version="1.0" encoding="utf-8"?>
<a:theme xmlns:a="http://schemas.openxmlformats.org/drawingml/2006/main" name="RK PPT">
  <a:themeElements>
    <a:clrScheme name="Regeringskansliet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467199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eringskansliet svenska.potx" id="{C0BAD222-9B03-44A9-949C-5DDA91238390}" vid="{55514459-31C3-46A2-B99A-3E90C23760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d07acfae-4dfa-4949-99a8-259efd31a6ae" ContentTypeId="0x010100BBA312BF02777149882D207184EC35C0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RK Dokument" ma:contentTypeID="0x010100BBA312BF02777149882D207184EC35C000B2CC2E329E36F84792EBAD9224014D03" ma:contentTypeVersion="13" ma:contentTypeDescription="Skapa ett nytt dokument." ma:contentTypeScope="" ma:versionID="ded5dbc33074283ed83ad6e1c6072f12">
  <xsd:schema xmlns:xsd="http://www.w3.org/2001/XMLSchema" xmlns:xs="http://www.w3.org/2001/XMLSchema" xmlns:p="http://schemas.microsoft.com/office/2006/metadata/properties" xmlns:ns2="4e9c2f0c-7bf8-49af-8356-cbf363fc78a7" xmlns:ns4="cc625d36-bb37-4650-91b9-0c96159295ba" xmlns:ns5="18f3d968-6251-40b0-9f11-012b293496c2" xmlns:ns7="c8c9585c-c72b-45ca-b169-296f38f70ea2" xmlns:ns8="84a146bb-e433-4be7-93e4-049a36845c6a" targetNamespace="http://schemas.microsoft.com/office/2006/metadata/properties" ma:root="true" ma:fieldsID="5acc59b8a064274d639491236011ee47" ns2:_="" ns4:_="" ns5:_="" ns7:_="" ns8:_="">
    <xsd:import namespace="4e9c2f0c-7bf8-49af-8356-cbf363fc78a7"/>
    <xsd:import namespace="cc625d36-bb37-4650-91b9-0c96159295ba"/>
    <xsd:import namespace="18f3d968-6251-40b0-9f11-012b293496c2"/>
    <xsd:import namespace="c8c9585c-c72b-45ca-b169-296f38f70ea2"/>
    <xsd:import namespace="84a146bb-e433-4be7-93e4-049a36845c6a"/>
    <xsd:element name="properties">
      <xsd:complexType>
        <xsd:sequence>
          <xsd:element name="documentManagement">
            <xsd:complexType>
              <xsd:all>
                <xsd:element ref="ns2:RecordNumber" minOccurs="0"/>
                <xsd:element ref="ns2:DirtyMigration" minOccurs="0"/>
                <xsd:element ref="ns4:TaxCatchAllLabel" minOccurs="0"/>
                <xsd:element ref="ns4:k46d94c0acf84ab9a79866a9d8b1905f" minOccurs="0"/>
                <xsd:element ref="ns4:TaxCatchAll" minOccurs="0"/>
                <xsd:element ref="ns4:edbe0b5c82304c8e847ab7b8c02a77c3" minOccurs="0"/>
                <xsd:element ref="ns5:RKNyckelord" minOccurs="0"/>
                <xsd:element ref="ns7:RKOrdnaClass" minOccurs="0"/>
                <xsd:element ref="ns7:RKOrdnaCheckInComment" minOccurs="0"/>
                <xsd:element ref="ns8:_dlc_DocId" minOccurs="0"/>
                <xsd:element ref="ns8:_dlc_DocIdUrl" minOccurs="0"/>
                <xsd:element ref="ns8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c2f0c-7bf8-49af-8356-cbf363fc78a7" elementFormDefault="qualified">
    <xsd:import namespace="http://schemas.microsoft.com/office/2006/documentManagement/types"/>
    <xsd:import namespace="http://schemas.microsoft.com/office/infopath/2007/PartnerControls"/>
    <xsd:element name="RecordNumber" ma:index="3" nillable="true" ma:displayName="Diarienummer" ma:internalName="RecordNumber">
      <xsd:simpleType>
        <xsd:restriction base="dms:Text">
          <xsd:maxLength value="255"/>
        </xsd:restriction>
      </xsd:simpleType>
    </xsd:element>
    <xsd:element name="DirtyMigration" ma:index="5" nillable="true" ma:displayName="Migrerad inte uppdaterad" ma:default="0" ma:internalName="DirtyMigra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25d36-bb37-4650-91b9-0c96159295ba" elementFormDefault="qualified">
    <xsd:import namespace="http://schemas.microsoft.com/office/2006/documentManagement/types"/>
    <xsd:import namespace="http://schemas.microsoft.com/office/infopath/2007/PartnerControls"/>
    <xsd:element name="TaxCatchAllLabel" ma:index="6" nillable="true" ma:displayName="Global taxonomikolumn1" ma:description="" ma:hidden="true" ma:list="{58f65a21-36f4-4103-a175-f6be160d2a91}" ma:internalName="TaxCatchAllLabel" ma:readOnly="true" ma:showField="CatchAllDataLabel" ma:web="5bf35b12-8e3e-4b1f-b608-581e772b1c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6d94c0acf84ab9a79866a9d8b1905f" ma:index="11" nillable="true" ma:taxonomy="true" ma:internalName="k46d94c0acf84ab9a79866a9d8b1905f" ma:taxonomyFieldName="Organisation" ma:displayName="Departement/enhet" ma:readOnly="false" ma:default="" ma:fieldId="{446d94c0-acf8-4ab9-a798-66a9d8b1905f}" ma:sspId="d07acfae-4dfa-4949-99a8-259efd31a6ae" ma:termSetId="8c1436be-a8c9-4c8f-93bb-07dc2d5595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58f65a21-36f4-4103-a175-f6be160d2a91}" ma:internalName="TaxCatchAll" ma:showField="CatchAllData" ma:web="5bf35b12-8e3e-4b1f-b608-581e772b1c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be0b5c82304c8e847ab7b8c02a77c3" ma:index="14" nillable="true" ma:taxonomy="true" ma:internalName="edbe0b5c82304c8e847ab7b8c02a77c3" ma:taxonomyFieldName="ActivityCategory" ma:displayName="Aktivitetskategori" ma:default="" ma:fieldId="{edbe0b5c-8230-4c8e-847a-b7b8c02a77c3}" ma:sspId="d07acfae-4dfa-4949-99a8-259efd31a6ae" ma:termSetId="8bf97125-e7b6-456b-9da4-c0e62cf3e5a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3d968-6251-40b0-9f11-012b293496c2" elementFormDefault="qualified">
    <xsd:import namespace="http://schemas.microsoft.com/office/2006/documentManagement/types"/>
    <xsd:import namespace="http://schemas.microsoft.com/office/infopath/2007/PartnerControls"/>
    <xsd:element name="RKNyckelord" ma:index="16" nillable="true" ma:displayName="Nyckelord" ma:internalName="RKNyckelor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9585c-c72b-45ca-b169-296f38f70ea2" elementFormDefault="qualified">
    <xsd:import namespace="http://schemas.microsoft.com/office/2006/documentManagement/types"/>
    <xsd:import namespace="http://schemas.microsoft.com/office/infopath/2007/PartnerControls"/>
    <xsd:element name="RKOrdnaClass" ma:index="18" nillable="true" ma:displayName="Klass" ma:hidden="true" ma:internalName="RKOrdnaClass">
      <xsd:simpleType>
        <xsd:restriction base="dms:Text"/>
      </xsd:simpleType>
    </xsd:element>
    <xsd:element name="RKOrdnaCheckInComment" ma:index="19" nillable="true" ma:displayName="Incheckningskommentar" ma:hidden="true" ma:internalName="RKOrdnaCheckInCommen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146bb-e433-4be7-93e4-049a36845c6a" elementFormDefault="qualified">
    <xsd:import namespace="http://schemas.microsoft.com/office/2006/documentManagement/types"/>
    <xsd:import namespace="http://schemas.microsoft.com/office/infopath/2007/PartnerControls"/>
    <xsd:element name="_dlc_DocId" ma:index="20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21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displayName="Kategori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KOrdnaCheckInComment xmlns="c8c9585c-c72b-45ca-b169-296f38f70ea2" xsi:nil="true"/>
    <TaxCatchAll xmlns="cc625d36-bb37-4650-91b9-0c96159295ba"/>
    <edbe0b5c82304c8e847ab7b8c02a77c3 xmlns="cc625d36-bb37-4650-91b9-0c96159295ba">
      <Terms xmlns="http://schemas.microsoft.com/office/infopath/2007/PartnerControls"/>
    </edbe0b5c82304c8e847ab7b8c02a77c3>
    <DirtyMigration xmlns="4e9c2f0c-7bf8-49af-8356-cbf363fc78a7">false</DirtyMigration>
    <RecordNumber xmlns="4e9c2f0c-7bf8-49af-8356-cbf363fc78a7" xsi:nil="true"/>
    <RKNyckelord xmlns="18f3d968-6251-40b0-9f11-012b293496c2" xsi:nil="true"/>
    <RKOrdnaClass xmlns="c8c9585c-c72b-45ca-b169-296f38f70ea2" xsi:nil="true"/>
    <k46d94c0acf84ab9a79866a9d8b1905f xmlns="cc625d36-bb37-4650-91b9-0c96159295ba">
      <Terms xmlns="http://schemas.microsoft.com/office/infopath/2007/PartnerControls"/>
    </k46d94c0acf84ab9a79866a9d8b1905f>
    <_dlc_DocId xmlns="84a146bb-e433-4be7-93e4-049a36845c6a">P2XF6VT2D3NN-1353888756-44377</_dlc_DocId>
    <_dlc_DocIdUrl xmlns="84a146bb-e433-4be7-93e4-049a36845c6a">
      <Url>https://dhs.sp.regeringskansliet.se/yta/fi-ska/S2/_layouts/15/DocIdRedir.aspx?ID=P2XF6VT2D3NN-1353888756-44377</Url>
      <Description>P2XF6VT2D3NN-1353888756-44377</Description>
    </_dlc_DocIdUrl>
  </documentManagement>
</p:properties>
</file>

<file path=customXml/itemProps1.xml><?xml version="1.0" encoding="utf-8"?>
<ds:datastoreItem xmlns:ds="http://schemas.openxmlformats.org/officeDocument/2006/customXml" ds:itemID="{E082E1B0-1F21-4FD3-B06E-DB9E5F5FC5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D26B8-0CFC-4DD9-B9B5-C2EBC395941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1BD6B89-2B26-4100-B080-7CF7B66B092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D621F66-BB5D-4E3B-87D6-2C8DFC0B8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9c2f0c-7bf8-49af-8356-cbf363fc78a7"/>
    <ds:schemaRef ds:uri="cc625d36-bb37-4650-91b9-0c96159295ba"/>
    <ds:schemaRef ds:uri="18f3d968-6251-40b0-9f11-012b293496c2"/>
    <ds:schemaRef ds:uri="c8c9585c-c72b-45ca-b169-296f38f70ea2"/>
    <ds:schemaRef ds:uri="84a146bb-e433-4be7-93e4-049a36845c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DC6EEB7B-6B61-41FB-9558-09FC4382AD5B}">
  <ds:schemaRefs>
    <ds:schemaRef ds:uri="cc625d36-bb37-4650-91b9-0c96159295ba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84a146bb-e433-4be7-93e4-049a36845c6a"/>
    <ds:schemaRef ds:uri="c8c9585c-c72b-45ca-b169-296f38f70ea2"/>
    <ds:schemaRef ds:uri="18f3d968-6251-40b0-9f11-012b293496c2"/>
    <ds:schemaRef ds:uri="http://purl.org/dc/elements/1.1/"/>
    <ds:schemaRef ds:uri="http://schemas.microsoft.com/office/2006/metadata/properties"/>
    <ds:schemaRef ds:uri="4e9c2f0c-7bf8-49af-8356-cbf363fc78a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Regeringskansliet svenska</Template>
  <TotalTime>0</TotalTime>
  <Words>1953</Words>
  <Application>Microsoft Office PowerPoint</Application>
  <PresentationFormat>Bredbild</PresentationFormat>
  <Paragraphs>262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8" baseType="lpstr">
      <vt:lpstr>arial</vt:lpstr>
      <vt:lpstr>arial</vt:lpstr>
      <vt:lpstr>Calibri</vt:lpstr>
      <vt:lpstr>RK PPT</vt:lpstr>
      <vt:lpstr>Carbon Border Adjustment Mechanism (CBAM) </vt:lpstr>
      <vt:lpstr> EU Climate Policy</vt:lpstr>
      <vt:lpstr>EU Aims at Climate Neutrality How to do it? </vt:lpstr>
      <vt:lpstr> CBAM</vt:lpstr>
      <vt:lpstr>Why is There a Need for CBAM?</vt:lpstr>
      <vt:lpstr>CBAM or International Coordination?</vt:lpstr>
      <vt:lpstr> CBAM</vt:lpstr>
      <vt:lpstr>When Will We Know All the Details? I</vt:lpstr>
      <vt:lpstr>When Will We Know All the Details? II</vt:lpstr>
      <vt:lpstr> CBAM</vt:lpstr>
      <vt:lpstr>Specific considerations during EU deliberations…..</vt:lpstr>
      <vt:lpstr>CBAM Regulation – changes between EU Commission July 2021 proposal and Final Agreement between EU co-legislators)</vt:lpstr>
      <vt:lpstr> CBAM</vt:lpstr>
      <vt:lpstr>CBAM Design Key Elements</vt:lpstr>
      <vt:lpstr>Goods in CBAM Scope  General Basics</vt:lpstr>
      <vt:lpstr>Goods in CBAM Scope Specific (Final Agreement)</vt:lpstr>
      <vt:lpstr>Carbon Price, from 1 January 2026 </vt:lpstr>
      <vt:lpstr>How is Carbon Price Paid in 3rd Country Determined?</vt:lpstr>
      <vt:lpstr> CBAM</vt:lpstr>
      <vt:lpstr>What Happens During the Transitional Period?  (1 October 2023 – 31 December 2025)</vt:lpstr>
      <vt:lpstr>Obligations on Importers in Definitive Period I  (from 1 January 2026) </vt:lpstr>
      <vt:lpstr>Obligations on Importers in Definitive Period II (from 1 January 2026) </vt:lpstr>
      <vt:lpstr>Role of a 3rd Country Producers</vt:lpstr>
      <vt:lpstr>CBAM –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Border Adjustment Mechanism (CBAM) </dc:title>
  <dc:creator>Henrik Nyström</dc:creator>
  <cp:lastModifiedBy>Oliver Sparrings</cp:lastModifiedBy>
  <cp:revision>1</cp:revision>
  <dcterms:created xsi:type="dcterms:W3CDTF">2023-05-31T13:28:03Z</dcterms:created>
  <dcterms:modified xsi:type="dcterms:W3CDTF">2023-09-19T09:19:33Z</dcterms:modified>
  <cp:version>2.0.0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RK</vt:lpwstr>
  </property>
  <property fmtid="{D5CDD505-2E9C-101B-9397-08002B2CF9AE}" pid="3" name="Language">
    <vt:lpwstr>1053</vt:lpwstr>
  </property>
  <property fmtid="{D5CDD505-2E9C-101B-9397-08002B2CF9AE}" pid="4" name="ContentTypeId">
    <vt:lpwstr>0x010100BBA312BF02777149882D207184EC35C000B2CC2E329E36F84792EBAD9224014D03</vt:lpwstr>
  </property>
  <property fmtid="{D5CDD505-2E9C-101B-9397-08002B2CF9AE}" pid="5" name="_dlc_DocIdItemGuid">
    <vt:lpwstr>5bca8b27-b749-4d03-b925-18ceffab1639</vt:lpwstr>
  </property>
  <property fmtid="{D5CDD505-2E9C-101B-9397-08002B2CF9AE}" pid="6" name="Organisation">
    <vt:lpwstr/>
  </property>
  <property fmtid="{D5CDD505-2E9C-101B-9397-08002B2CF9AE}" pid="7" name="ActivityCategory">
    <vt:lpwstr/>
  </property>
</Properties>
</file>