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59" r:id="rId7"/>
    <p:sldId id="263" r:id="rId8"/>
    <p:sldId id="268" r:id="rId9"/>
    <p:sldId id="276" r:id="rId10"/>
    <p:sldId id="277" r:id="rId11"/>
    <p:sldId id="286" r:id="rId12"/>
    <p:sldId id="271" r:id="rId13"/>
    <p:sldId id="288" r:id="rId14"/>
    <p:sldId id="278" r:id="rId15"/>
    <p:sldId id="270" r:id="rId16"/>
    <p:sldId id="272" r:id="rId17"/>
    <p:sldId id="287" r:id="rId18"/>
    <p:sldId id="274" r:id="rId19"/>
    <p:sldId id="281" r:id="rId20"/>
    <p:sldId id="279" r:id="rId21"/>
    <p:sldId id="284" r:id="rId22"/>
    <p:sldId id="290" r:id="rId23"/>
    <p:sldId id="285" r:id="rId24"/>
    <p:sldId id="283" r:id="rId25"/>
    <p:sldId id="264" r:id="rId26"/>
  </p:sldIdLst>
  <p:sldSz cx="12192000" cy="6858000"/>
  <p:notesSz cx="6858000" cy="9144000"/>
  <p:custDataLst>
    <p:tags r:id="rId2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86DB80F1-0CF8-D972-FA4D-C5F1CC0CEA7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BA59CF94-FEEB-7757-3E16-A6D5003D2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5984A5C9-9178-9AF3-795A-475E64C5827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8494DA52-5758-3E1B-C028-0E702E1DC5DB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0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67DB25CE-B4CE-FD39-2D6C-BA12ABD76957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7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3032391E-2F19-6E52-2321-2DF276899C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359C5CE8-02C4-5FC5-B9F8-A8AE7E8320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CE8ACDAB-FDC8-F629-C2D7-63026C57B0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D6B051D7-BB31-C744-E7B7-E5286A26D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00" y="6160946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3FFCD041-BA5B-C4AC-7C60-E1DBB2B793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C08430A8-84A7-6FDC-0CD5-77A48B41F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50E7EEEC-7435-1969-02F8-871E125CF99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CAE989E9-4340-9E2C-924F-F2296F955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
              </a:t>
            </a:r>
          </a:p>
        </p:txBody>
      </p:sp>
      <p:sp>
        <p:nvSpPr>
          <p:cNvPr id="2" name="Rubr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3D05E06F-1C75-0294-A5B3-8BBFE0BEBF1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E5178243-CED1-41D7-86CB-899C4E1EF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34DB0A02-235E-E9EB-DF57-26D831BBA68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7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2A2AEB0E-A1F2-11BA-17AB-F2C31E7C3B2B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5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DCE38B04-2776-8071-7B1B-4B0ADDD73CF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57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DDB40F38-81DB-AE35-0680-9184C0B2FA0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4BF68DF6-ED90-0087-EEBC-A2F0D7025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4AE8FB67-FFC1-2D7C-E986-DBF0A72C366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C75D110-FC3B-7BF8-8DF4-1175166BC20F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9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BA1F26AF-A22C-9034-1A00-772E7EB48B90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69AB1F17-6E8B-F861-5A77-5D4E7D53C28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12123" y="6304768"/>
            <a:ext cx="8064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27E7DFC9-8D31-D72E-56F8-4D8EE63EDC9E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D6051AB0-A937-B143-22A4-373894B04B4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2" y="6159720"/>
            <a:ext cx="1743722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4" r:id="rId12"/>
    <p:sldLayoutId id="2147483677" r:id="rId13"/>
    <p:sldLayoutId id="2147483676" r:id="rId14"/>
    <p:sldLayoutId id="2147483671" r:id="rId15"/>
    <p:sldLayoutId id="2147483675" r:id="rId16"/>
    <p:sldLayoutId id="2147483673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r.sparrings@regeringskansliet.se" TargetMode="External"/><Relationship Id="rId2" Type="http://schemas.openxmlformats.org/officeDocument/2006/relationships/hyperlink" Target="mailto:susanne.akerfeldt@gov.se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32023R0956" TargetMode="External"/><Relationship Id="rId2" Type="http://schemas.openxmlformats.org/officeDocument/2006/relationships/hyperlink" Target="https://data.consilium.europa.eu/doc/document/ST-16060-2022-INIT/en/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ur-lex.europa.eu/legal-content/SV/TXT/PDF/?uri=CELEX:32023R177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4057B60-09BD-4201-9B39-D66D54470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09" y="830893"/>
            <a:ext cx="10943791" cy="5184013"/>
          </a:xfrm>
        </p:spPr>
        <p:txBody>
          <a:bodyPr/>
          <a:lstStyle/>
          <a:p>
            <a:pPr algn="ctr"/>
            <a:r>
              <a:rPr lang="sv-SE" sz="4800" b="1" dirty="0">
                <a:solidFill>
                  <a:srgbClr val="00B050"/>
                </a:solidFill>
              </a:rPr>
              <a:t>Gränsjusteringsmekanism </a:t>
            </a:r>
            <a:br>
              <a:rPr lang="sv-SE" sz="4800" b="1" dirty="0">
                <a:solidFill>
                  <a:srgbClr val="00B050"/>
                </a:solidFill>
              </a:rPr>
            </a:br>
            <a:r>
              <a:rPr lang="sv-SE" sz="4800" b="1" dirty="0">
                <a:solidFill>
                  <a:srgbClr val="00B050"/>
                </a:solidFill>
              </a:rPr>
              <a:t>för koldioxid (</a:t>
            </a:r>
            <a:r>
              <a:rPr lang="en-US" sz="4800" b="1" dirty="0">
                <a:solidFill>
                  <a:srgbClr val="00B050"/>
                </a:solidFill>
              </a:rPr>
              <a:t>CBAM) </a:t>
            </a:r>
            <a:endParaRPr lang="sv-SE" sz="4800" b="1" dirty="0">
              <a:solidFill>
                <a:srgbClr val="00B050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EC44EF-302B-4FAF-9F4D-B3F09428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 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43E300-6174-92CE-A5E6-8203C189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D84171-6D30-9674-5681-52A606DEE77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6743" y="2895700"/>
            <a:ext cx="10958513" cy="2611438"/>
          </a:xfrm>
        </p:spPr>
        <p:txBody>
          <a:bodyPr/>
          <a:lstStyle/>
          <a:p>
            <a:pPr marL="0" indent="0" algn="ctr">
              <a:buNone/>
            </a:pPr>
            <a:r>
              <a:rPr lang="sv-SE" sz="2800" dirty="0"/>
              <a:t>Vad innebär det? När börjar den tillämpas?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0" indent="0" algn="ctr">
              <a:buNone/>
            </a:pPr>
            <a:r>
              <a:rPr lang="en-GB" sz="2800" dirty="0"/>
              <a:t>September 2023</a:t>
            </a:r>
          </a:p>
          <a:p>
            <a:pPr algn="ctr"/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950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E25BDE6-2456-B5F1-0B37-1E94C8CA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280558"/>
          </a:xfrm>
        </p:spPr>
        <p:txBody>
          <a:bodyPr/>
          <a:lstStyle/>
          <a:p>
            <a:pPr algn="ctr"/>
            <a:r>
              <a:rPr lang="en-US" dirty="0"/>
              <a:t>CBAM:s </a:t>
            </a:r>
            <a:r>
              <a:rPr lang="sv-SE" dirty="0"/>
              <a:t>utformning</a:t>
            </a:r>
            <a:br>
              <a:rPr lang="sv-SE" dirty="0"/>
            </a:br>
            <a:r>
              <a:rPr lang="sv-SE" sz="2800" dirty="0"/>
              <a:t>Huvudsakliga beståndsdelar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62ECF86-1DA4-45AF-6B86-CDA839B62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6087490" cy="4129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Riktar sig primärt mot företag, inte länder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Skyldigheterna riktas mot EU-importörerna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Fokus på varor i koldioxidintensiva sektorer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Verifierade faktiska utsläpp av koldioxid inbäddade i aktuella varor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Ska så långt som möjligt spegla koldioxidprissättning enligt EU ETS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Inte en skatt, inte en tull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 klimatåtgärd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Förenlig med WTO-regelverket och övriga internationella handelsregler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A4A334-571C-E342-EFB5-16DD687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Finansdepartementet </a:t>
            </a:r>
            <a:r>
              <a:rPr lang="sv-SE" dirty="0"/>
              <a:t>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35DE2D-6FB7-4749-AF6C-B3FB1B02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2" name="Platshållare för bild 8">
            <a:extLst>
              <a:ext uri="{FF2B5EF4-FFF2-40B4-BE49-F238E27FC236}">
                <a16:creationId xmlns:a16="http://schemas.microsoft.com/office/drawing/2014/main" id="{440A6378-5228-C6F9-4C67-AF44D26E5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6974" y="1902448"/>
            <a:ext cx="4307581" cy="414042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5469F63-6DC7-817A-2971-7F9147D7986A}"/>
              </a:ext>
            </a:extLst>
          </p:cNvPr>
          <p:cNvSpPr txBox="1"/>
          <p:nvPr/>
        </p:nvSpPr>
        <p:spPr>
          <a:xfrm>
            <a:off x="7256974" y="6027768"/>
            <a:ext cx="2494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Foto</a:t>
            </a:r>
            <a:r>
              <a:rPr lang="en-GB" sz="1200" dirty="0"/>
              <a:t>: </a:t>
            </a:r>
            <a:r>
              <a:rPr lang="en-GB" sz="1200" dirty="0" err="1"/>
              <a:t>Maskot</a:t>
            </a:r>
            <a:r>
              <a:rPr lang="en-GB" sz="1200" dirty="0"/>
              <a:t> / Folio</a:t>
            </a:r>
          </a:p>
        </p:txBody>
      </p:sp>
    </p:spTree>
    <p:extLst>
      <p:ext uri="{BB962C8B-B14F-4D97-AF65-F5344CB8AC3E}">
        <p14:creationId xmlns:p14="http://schemas.microsoft.com/office/powerpoint/2010/main" val="130743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B0B6FF-04CA-CF1D-45B7-D2AA37D7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48" y="360000"/>
            <a:ext cx="10944804" cy="1303438"/>
          </a:xfrm>
        </p:spPr>
        <p:txBody>
          <a:bodyPr/>
          <a:lstStyle/>
          <a:p>
            <a:pPr algn="ctr"/>
            <a:r>
              <a:rPr lang="sv-SE" dirty="0"/>
              <a:t>Vilka varor?</a:t>
            </a:r>
            <a:br>
              <a:rPr lang="sv-SE" dirty="0"/>
            </a:br>
            <a:r>
              <a:rPr lang="sv-SE" sz="3200" dirty="0"/>
              <a:t>Översiktligt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5EE55C-3129-0286-43A9-AEA1904EEB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/>
              <a:t>Urval baserat på tre kriterier</a:t>
            </a:r>
          </a:p>
          <a:p>
            <a:pPr lvl="1">
              <a:spcAft>
                <a:spcPts val="600"/>
              </a:spcAft>
            </a:pPr>
            <a:r>
              <a:rPr lang="sv-SE" sz="1600" dirty="0"/>
              <a:t>Hög risk för koldioxidläckage (höga utsläpp och omfattande handel med EU)</a:t>
            </a:r>
          </a:p>
          <a:p>
            <a:pPr lvl="1">
              <a:spcAft>
                <a:spcPts val="600"/>
              </a:spcAft>
            </a:pPr>
            <a:r>
              <a:rPr lang="sv-SE" sz="1600" dirty="0"/>
              <a:t>Täcka en stor del av utsläpp som för produktion  inom EU regleras genom EU ETS</a:t>
            </a:r>
          </a:p>
          <a:p>
            <a:pPr lvl="1">
              <a:spcAft>
                <a:spcPts val="600"/>
              </a:spcAft>
            </a:pPr>
            <a:r>
              <a:rPr lang="sv-SE" sz="1600" dirty="0"/>
              <a:t>Praktiskt möjligt med rimlig grad av säkerhet beräkna inbäddade utsläpp</a:t>
            </a:r>
          </a:p>
          <a:p>
            <a:r>
              <a:rPr lang="sv-SE" sz="2400" dirty="0"/>
              <a:t>Inledningsvis</a:t>
            </a:r>
          </a:p>
          <a:p>
            <a:pPr lvl="1">
              <a:spcAft>
                <a:spcPts val="600"/>
              </a:spcAft>
            </a:pPr>
            <a:r>
              <a:rPr lang="sv-SE" sz="1600" dirty="0"/>
              <a:t>Varor inom begränsat antal sektorer</a:t>
            </a:r>
          </a:p>
          <a:p>
            <a:pPr lvl="1">
              <a:spcAft>
                <a:spcPts val="600"/>
              </a:spcAft>
            </a:pPr>
            <a:r>
              <a:rPr lang="sv-SE" sz="1600" dirty="0"/>
              <a:t>Varor definieras av KN-nr</a:t>
            </a:r>
          </a:p>
          <a:p>
            <a:r>
              <a:rPr lang="sv-SE" sz="2400" dirty="0"/>
              <a:t>Framtida utvidgning, baserat på översyn år 2025</a:t>
            </a:r>
          </a:p>
          <a:p>
            <a:pPr lvl="1"/>
            <a:r>
              <a:rPr lang="sv-SE" sz="1600" dirty="0"/>
              <a:t>Utvidga till varor inom andra sektorer inom EU ETS</a:t>
            </a:r>
          </a:p>
        </p:txBody>
      </p:sp>
      <p:pic>
        <p:nvPicPr>
          <p:cNvPr id="7" name="Platshållare för bild 9">
            <a:extLst>
              <a:ext uri="{FF2B5EF4-FFF2-40B4-BE49-F238E27FC236}">
                <a16:creationId xmlns:a16="http://schemas.microsoft.com/office/drawing/2014/main" id="{AA811653-84D9-C724-A0E9-AF288F599F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5" y="2188369"/>
            <a:ext cx="5353050" cy="3568700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CE4571-3E14-C489-5050-91FCF7AE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099" y="6282000"/>
            <a:ext cx="3456000" cy="216000"/>
          </a:xfrm>
        </p:spPr>
        <p:txBody>
          <a:bodyPr/>
          <a:lstStyle/>
          <a:p>
            <a:r>
              <a:rPr lang="en-GB" dirty="0"/>
              <a:t>Finansdepartementet </a:t>
            </a:r>
            <a:r>
              <a:rPr lang="sv-SE" dirty="0"/>
              <a:t>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10C5C8-C2D0-EE8B-AA93-99AF1182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16D27844-B74C-038B-2950-A6D47AFC0D9C}"/>
              </a:ext>
            </a:extLst>
          </p:cNvPr>
          <p:cNvSpPr txBox="1">
            <a:spLocks/>
          </p:cNvSpPr>
          <p:nvPr/>
        </p:nvSpPr>
        <p:spPr>
          <a:xfrm>
            <a:off x="6848114" y="5805968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Folio Images</a:t>
            </a:r>
          </a:p>
        </p:txBody>
      </p:sp>
    </p:spTree>
    <p:extLst>
      <p:ext uri="{BB962C8B-B14F-4D97-AF65-F5344CB8AC3E}">
        <p14:creationId xmlns:p14="http://schemas.microsoft.com/office/powerpoint/2010/main" val="386130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5E3B9-C546-EECA-490A-E2251C23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442338"/>
          </a:xfrm>
        </p:spPr>
        <p:txBody>
          <a:bodyPr/>
          <a:lstStyle/>
          <a:p>
            <a:pPr algn="ctr"/>
            <a:r>
              <a:rPr lang="sv-SE" dirty="0"/>
              <a:t>CBAM varor </a:t>
            </a:r>
            <a:br>
              <a:rPr lang="en-US" dirty="0"/>
            </a:br>
            <a:r>
              <a:rPr lang="sv-SE" sz="3200" dirty="0"/>
              <a:t>Mer i detalj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315D28-D555-5E43-FF10-68CDD03D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00" y="1802338"/>
            <a:ext cx="10589150" cy="4529904"/>
          </a:xfrm>
        </p:spPr>
        <p:txBody>
          <a:bodyPr/>
          <a:lstStyle/>
          <a:p>
            <a:r>
              <a:rPr lang="sv-SE" sz="2000" dirty="0"/>
              <a:t>Varor i följande sektorer:</a:t>
            </a:r>
            <a:endParaRPr lang="sv-SE" sz="2800" dirty="0"/>
          </a:p>
          <a:p>
            <a:pPr lvl="1"/>
            <a:r>
              <a:rPr lang="sv-SE" sz="1600" dirty="0"/>
              <a:t>Järn och stål, inkl. vissa insatsmaterial (prekursorer)		</a:t>
            </a:r>
          </a:p>
          <a:p>
            <a:pPr lvl="1"/>
            <a:r>
              <a:rPr lang="sv-SE" sz="1600" dirty="0"/>
              <a:t>Aluminium</a:t>
            </a:r>
          </a:p>
          <a:p>
            <a:pPr lvl="1"/>
            <a:r>
              <a:rPr lang="sv-SE" sz="1600" dirty="0"/>
              <a:t>Cement</a:t>
            </a:r>
          </a:p>
          <a:p>
            <a:pPr lvl="1"/>
            <a:r>
              <a:rPr lang="sv-SE" sz="1600" dirty="0"/>
              <a:t>Gödselmedel</a:t>
            </a:r>
          </a:p>
          <a:p>
            <a:pPr lvl="1"/>
            <a:r>
              <a:rPr lang="sv-SE" sz="1600" dirty="0"/>
              <a:t>El </a:t>
            </a:r>
          </a:p>
          <a:p>
            <a:pPr lvl="1">
              <a:spcAft>
                <a:spcPts val="600"/>
              </a:spcAft>
            </a:pPr>
            <a:r>
              <a:rPr lang="sv-SE" sz="1600" dirty="0"/>
              <a:t>Vätgas </a:t>
            </a:r>
          </a:p>
          <a:p>
            <a:r>
              <a:rPr lang="sv-SE" sz="2000" dirty="0"/>
              <a:t>Direkta och indirekta utsläpp :</a:t>
            </a:r>
          </a:p>
          <a:p>
            <a:pPr lvl="1" defTabSz="1008063"/>
            <a:r>
              <a:rPr lang="sv-SE" sz="1600" dirty="0"/>
              <a:t>Övergångsperioden 2023-2025 – rapportering av faktiska utsläpp (både direkta och indirekta) </a:t>
            </a:r>
          </a:p>
          <a:p>
            <a:pPr lvl="1" defTabSz="1008063"/>
            <a:r>
              <a:rPr lang="sv-SE" sz="1600" dirty="0"/>
              <a:t>Definitiva perioden fr.o.m. 2026 – i årliga deklarationer som huvudprincip för andra varor än importerad el ange endast faktiska, verifierade direkta utsläpp</a:t>
            </a:r>
          </a:p>
          <a:p>
            <a:pPr lvl="1" defTabSz="1008063"/>
            <a:r>
              <a:rPr lang="sv-SE" sz="1600" dirty="0"/>
              <a:t>Ambitionen efter översyn 2025 är att ändra förordningen till att också    omfatta indirekta utsläpp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B08DCA-819A-E7AD-DD30-D1AF6567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 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F9D830-92FB-6AB6-F049-4C80597C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6" name="Platshållare för bild 8">
            <a:extLst>
              <a:ext uri="{FF2B5EF4-FFF2-40B4-BE49-F238E27FC236}">
                <a16:creationId xmlns:a16="http://schemas.microsoft.com/office/drawing/2014/main" id="{FFA6CBFD-C018-CBFD-3005-5451EF2516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7763" y="2078092"/>
            <a:ext cx="3540095" cy="339691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8C06872-58F7-E883-04D2-DF50309B8478}"/>
              </a:ext>
            </a:extLst>
          </p:cNvPr>
          <p:cNvSpPr txBox="1"/>
          <p:nvPr/>
        </p:nvSpPr>
        <p:spPr>
          <a:xfrm>
            <a:off x="8297763" y="5430775"/>
            <a:ext cx="3195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Foto: Lars Thulin / </a:t>
            </a:r>
            <a:r>
              <a:rPr lang="sv-SE" sz="1200" dirty="0" err="1"/>
              <a:t>Johnér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0722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3905D34-FBC9-599B-F573-5E12B59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Koldioxidpris</a:t>
            </a:r>
            <a:r>
              <a:rPr lang="sv-SE" sz="2800" dirty="0"/>
              <a:t>, fr.o.m. 1 januari 2026 </a:t>
            </a:r>
            <a:endParaRPr lang="sv-S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F8407F0-A110-3877-728C-AAF044F98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800" y="1394357"/>
            <a:ext cx="6475832" cy="46429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Samma koldioxidpris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Företag i EU betalar ett pris på koldioxid genom EU ETS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Genom CBAM betalar importörer ett koldioxidpris på inbäddade utsläpp i importerade varor som motsvarar priset inom EU ETS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Betalningsskyldighet enligt CBAM gäller endast under förutsättning att fri tilldelning inom EU ETS har fasats ut.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Gradvis infasning av skyldigheten enligt CBAM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Speglar utfasningstakten av fri tilldelning inom EU ETS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2026–2034 gradvis årlig ökning av utfasningstakten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Ingen dubbel betalning för utsläpp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Ett koldioxidpris som har betalats i tredjeland för de inbäddade utsläppen i importerade varor dras av från CBAM-skyldigheten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Definition av koldioxidpris, se art. 3 i CBAM förordningen (direkt beräknat på utsläpp av koldioxid) .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DB6A93-AF08-13D6-F49F-835941849A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8072953" y="1818749"/>
            <a:ext cx="3491602" cy="4129200"/>
          </a:xfrm>
          <a:prstGeom prst="rect">
            <a:avLst/>
          </a:prstGeo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858DBA-BA5D-F127-89DD-384EA1C1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Finansdepartementet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54ADB-37D9-8955-3E55-6300766B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08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3200" dirty="0"/>
              <a:t>Skyldigheter för importörer inom EU </a:t>
            </a:r>
          </a:p>
          <a:p>
            <a:pPr algn="ctr"/>
            <a:r>
              <a:rPr lang="sv-SE" dirty="0"/>
              <a:t> </a:t>
            </a:r>
            <a:r>
              <a:rPr lang="sv-SE" sz="1800" dirty="0"/>
              <a:t>fr.o.m. 1 oktober 2023 resp. fr.o.m. 1 januari 2026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 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982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E41A9-1F94-C3ED-B85C-CC79F1E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Vad innebär CBAM under övergångsperioden? I</a:t>
            </a:r>
            <a:br>
              <a:rPr lang="sv-SE" sz="3600" dirty="0"/>
            </a:br>
            <a:r>
              <a:rPr lang="sv-SE" sz="2400" dirty="0"/>
              <a:t>(1 oktober 2023–31 december 2025)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FDBDB8-E513-8D47-396D-7F8DC859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6565792" cy="41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2000" dirty="0"/>
              <a:t>Importören eller dennes indirekta tullombud rapporterar inbäddade utsläpp till KOM </a:t>
            </a:r>
          </a:p>
          <a:p>
            <a:pPr lvl="1">
              <a:spcAft>
                <a:spcPts val="600"/>
              </a:spcAft>
            </a:pPr>
            <a:r>
              <a:rPr lang="sv-SE" sz="1500" dirty="0"/>
              <a:t>Gäller för CBAM varor importerade till EU fr.o.m. 1 oktober 2023</a:t>
            </a:r>
          </a:p>
          <a:p>
            <a:pPr lvl="1">
              <a:spcAft>
                <a:spcPts val="600"/>
              </a:spcAft>
            </a:pPr>
            <a:r>
              <a:rPr lang="sv-SE" sz="1500" dirty="0"/>
              <a:t>Rapportering kvartalsvis, första rapporten senast 31 januari 2024 </a:t>
            </a:r>
          </a:p>
          <a:p>
            <a:pPr lvl="1">
              <a:spcAft>
                <a:spcPts val="600"/>
              </a:spcAft>
            </a:pPr>
            <a:r>
              <a:rPr lang="sv-SE" sz="1500" dirty="0"/>
              <a:t>Informationsflödet avseende varor och utsläpp</a:t>
            </a:r>
          </a:p>
          <a:p>
            <a:pPr lvl="2"/>
            <a:r>
              <a:rPr lang="sv-SE" sz="1500" dirty="0"/>
              <a:t>Tullmyndigheten informerar importören om rapporterings- skyldigheten och skickar basuppgifter om varorna till KOM</a:t>
            </a:r>
          </a:p>
          <a:p>
            <a:pPr lvl="2"/>
            <a:r>
              <a:rPr lang="sv-SE" sz="1500" dirty="0"/>
              <a:t>KOM informerar nationella CBAM-myndigheten om varorna </a:t>
            </a:r>
          </a:p>
          <a:p>
            <a:pPr lvl="2">
              <a:spcAft>
                <a:spcPts val="600"/>
              </a:spcAft>
            </a:pPr>
            <a:r>
              <a:rPr lang="sv-SE" sz="1500" dirty="0"/>
              <a:t>Importören skickar in rapport till KOM </a:t>
            </a:r>
          </a:p>
          <a:p>
            <a:pPr lvl="1">
              <a:spcAft>
                <a:spcPts val="600"/>
              </a:spcAft>
            </a:pPr>
            <a:r>
              <a:rPr lang="sv-SE" sz="1500" dirty="0"/>
              <a:t>Utsläppen behöver </a:t>
            </a:r>
            <a:r>
              <a:rPr lang="sv-SE" sz="1500" u="sng" dirty="0"/>
              <a:t>inte</a:t>
            </a:r>
            <a:r>
              <a:rPr lang="sv-SE" sz="1500" dirty="0"/>
              <a:t> vara verifierade av en ackrediterad kontrollör</a:t>
            </a:r>
          </a:p>
          <a:p>
            <a:pPr lvl="1">
              <a:spcAft>
                <a:spcPts val="600"/>
              </a:spcAft>
            </a:pPr>
            <a:r>
              <a:rPr lang="sv-SE" sz="1500" dirty="0"/>
              <a:t>Sanktionsavgift vid misskötsamhet - närmare kriterier för beslut om avgift finns i </a:t>
            </a:r>
            <a:r>
              <a:rPr lang="sv-SE" sz="1500" dirty="0" err="1"/>
              <a:t>genomförandeakten</a:t>
            </a:r>
            <a:r>
              <a:rPr lang="sv-SE" sz="1500" dirty="0"/>
              <a:t> för övergångsperioden</a:t>
            </a:r>
          </a:p>
          <a:p>
            <a:pPr lvl="1"/>
            <a:r>
              <a:rPr lang="sv-SE" sz="1500" dirty="0"/>
              <a:t>Rapporterna syftar till att samla in data för framtagande av kommande </a:t>
            </a:r>
            <a:r>
              <a:rPr lang="sv-SE" sz="1500" dirty="0" err="1"/>
              <a:t>genomförandeakter</a:t>
            </a:r>
            <a:r>
              <a:rPr lang="sv-SE" sz="1500" dirty="0"/>
              <a:t> och övergångsperioden syftar generellt till att ge berörda aktörer tid att lära sig CBAM</a:t>
            </a:r>
          </a:p>
        </p:txBody>
      </p:sp>
      <p:pic>
        <p:nvPicPr>
          <p:cNvPr id="7" name="Platshållare för innehåll 6" descr="En bild som visar text&#10;&#10;Automatiskt genererad beskrivning">
            <a:extLst>
              <a:ext uri="{FF2B5EF4-FFF2-40B4-BE49-F238E27FC236}">
                <a16:creationId xmlns:a16="http://schemas.microsoft.com/office/drawing/2014/main" id="{4CC35044-92DC-5104-4C42-46E533FE6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 b="17683"/>
          <a:stretch/>
        </p:blipFill>
        <p:spPr>
          <a:xfrm>
            <a:off x="7856207" y="2040400"/>
            <a:ext cx="3593199" cy="345600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199A07-4167-DD7B-D6CF-38C2322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 </a:t>
            </a:r>
            <a:r>
              <a:rPr lang="sv-SE" dirty="0"/>
              <a:t>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2BD2F-F737-7548-151F-9598681D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Platshållare för text 10">
            <a:extLst>
              <a:ext uri="{FF2B5EF4-FFF2-40B4-BE49-F238E27FC236}">
                <a16:creationId xmlns:a16="http://schemas.microsoft.com/office/drawing/2014/main" id="{9C4909E9-85F3-DF40-20BF-8BA11AB61D27}"/>
              </a:ext>
            </a:extLst>
          </p:cNvPr>
          <p:cNvSpPr txBox="1">
            <a:spLocks/>
          </p:cNvSpPr>
          <p:nvPr/>
        </p:nvSpPr>
        <p:spPr>
          <a:xfrm>
            <a:off x="7935719" y="5272628"/>
            <a:ext cx="3313807" cy="223771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Folio Images</a:t>
            </a:r>
          </a:p>
        </p:txBody>
      </p:sp>
    </p:spTree>
    <p:extLst>
      <p:ext uri="{BB962C8B-B14F-4D97-AF65-F5344CB8AC3E}">
        <p14:creationId xmlns:p14="http://schemas.microsoft.com/office/powerpoint/2010/main" val="177107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E41A9-1F94-C3ED-B85C-CC79F1E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Skyldigheter för importörer under den definitiva perioden I </a:t>
            </a:r>
            <a:r>
              <a:rPr lang="sv-SE" sz="2800" dirty="0"/>
              <a:t>(fr.o.m. 1 januari 2026)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FDBDB8-E513-8D47-396D-7F8DC859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00" y="1586405"/>
            <a:ext cx="6291185" cy="443183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800" dirty="0"/>
              <a:t>CBAM-varor kan bara importeras till EU av en godkänd CBAM-deklarant</a:t>
            </a:r>
          </a:p>
          <a:p>
            <a:pPr lvl="1">
              <a:spcAft>
                <a:spcPts val="600"/>
              </a:spcAft>
            </a:pPr>
            <a:r>
              <a:rPr lang="sv-SE" sz="1300" dirty="0"/>
              <a:t>Godkännande efter ansökan. Beslut av nationella CBAM-myndigheten i den MS där sökanden är etablerad. Krav på finansiell och operationell förmåga.</a:t>
            </a:r>
          </a:p>
          <a:p>
            <a:pPr lvl="1">
              <a:spcAft>
                <a:spcPts val="600"/>
              </a:spcAft>
            </a:pPr>
            <a:r>
              <a:rPr lang="sv-SE" sz="1300" dirty="0"/>
              <a:t>Möjlighet att ansöka fr.o.m. 31 December 2024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Årlig deklaration av CBAM-varor som importerats under det föregående kalenderåret </a:t>
            </a:r>
          </a:p>
          <a:p>
            <a:pPr lvl="1">
              <a:spcAft>
                <a:spcPts val="600"/>
              </a:spcAft>
            </a:pPr>
            <a:r>
              <a:rPr lang="sv-SE" sz="1300" dirty="0"/>
              <a:t>Den 31 maj 2027 ska CBAM-deklarationer lämnas in för första gången: för varor som importerats under 2026</a:t>
            </a:r>
          </a:p>
          <a:p>
            <a:pPr lvl="2">
              <a:spcAft>
                <a:spcPts val="600"/>
              </a:spcAft>
            </a:pPr>
            <a:r>
              <a:rPr lang="sv-SE" sz="1200" dirty="0"/>
              <a:t>Inbäddade utsläpp i varorna anges enligt fastställd metod</a:t>
            </a:r>
          </a:p>
          <a:p>
            <a:pPr lvl="2">
              <a:spcAft>
                <a:spcPts val="600"/>
              </a:spcAft>
            </a:pPr>
            <a:r>
              <a:rPr lang="sv-SE" sz="1200" dirty="0"/>
              <a:t>Tillse att deklarerade inbäddade utsläpp är verifierade av en ackrediterad kontrollör och att relevanta verifieringsrapporter finns</a:t>
            </a:r>
          </a:p>
          <a:p>
            <a:pPr lvl="2">
              <a:spcAft>
                <a:spcPts val="600"/>
              </a:spcAft>
            </a:pPr>
            <a:r>
              <a:rPr lang="sv-SE" sz="1200" dirty="0"/>
              <a:t>Beräkna antalet CBAM-certifikat som ska överlämnas</a:t>
            </a:r>
          </a:p>
          <a:p>
            <a:pPr lvl="1">
              <a:spcAft>
                <a:spcPts val="600"/>
              </a:spcAft>
            </a:pPr>
            <a:r>
              <a:rPr lang="sv-SE" sz="1300" dirty="0"/>
              <a:t>Den 31 maj överlämnas CBAM-certifikat för deklarerade utsläpp </a:t>
            </a:r>
          </a:p>
          <a:p>
            <a:pPr lvl="1">
              <a:spcAft>
                <a:spcPts val="600"/>
              </a:spcAft>
            </a:pPr>
            <a:r>
              <a:rPr lang="sv-SE" sz="1300" dirty="0"/>
              <a:t>Deklarationerna granskas av KOM och nationella CBAM-myndigheter utifrån riskanalys </a:t>
            </a:r>
          </a:p>
          <a:p>
            <a:pPr lvl="2">
              <a:spcAft>
                <a:spcPts val="600"/>
              </a:spcAft>
            </a:pPr>
            <a:r>
              <a:rPr lang="sv-SE" sz="1300" dirty="0"/>
              <a:t>Misskötsamhet -&gt; sanktionsavgift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FEF1B9-C911-156B-C657-3B0CFA9C5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4224" y="1840801"/>
            <a:ext cx="3533807" cy="3388583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199A07-4167-DD7B-D6CF-38C2322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Finansdepartementet  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2BD2F-F737-7548-151F-9598681D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5AE389A-2440-DA44-A2B6-C5DD1BF4A124}"/>
              </a:ext>
            </a:extLst>
          </p:cNvPr>
          <p:cNvSpPr txBox="1"/>
          <p:nvPr/>
        </p:nvSpPr>
        <p:spPr>
          <a:xfrm>
            <a:off x="7704224" y="5169316"/>
            <a:ext cx="2120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Foto: Thyra Brandt / Folio</a:t>
            </a:r>
          </a:p>
        </p:txBody>
      </p:sp>
    </p:spTree>
    <p:extLst>
      <p:ext uri="{BB962C8B-B14F-4D97-AF65-F5344CB8AC3E}">
        <p14:creationId xmlns:p14="http://schemas.microsoft.com/office/powerpoint/2010/main" val="164189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6DE64-D659-7235-2A0B-48A60CE6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 dirty="0"/>
              <a:t>Administrationen av CBAM </a:t>
            </a:r>
            <a:br>
              <a:rPr lang="sv-SE" sz="3700" dirty="0"/>
            </a:br>
            <a:r>
              <a:rPr lang="sv-SE" sz="2800" dirty="0" err="1"/>
              <a:t>KOM:s</a:t>
            </a:r>
            <a:r>
              <a:rPr lang="sv-SE" sz="2800" dirty="0"/>
              <a:t> och de nationella CBAM-myndigheternas 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2552E6-D688-CEB8-D45A-6001DF1500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KOM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Tar fram och administrerar nödvändigt IT-stöd (övergångsregistret och CBAM-registret)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Övergripande ansvar för granskning av rapporter och deklarationer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Tar fram riskanalyser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Ansvarar för utvärderingar och översyner av CBAM innan 2026 och därefter regelbundet (bl.a. möjligheterna att lägga till fler sektorer/varor)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Ansvara för att upptäcka metoder för kringgåenden av CBAM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89FA5F-F96F-E891-D040-1191E9B9B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1842" y="1893600"/>
            <a:ext cx="3649157" cy="41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Nationella CBAM-myndigheterna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Baserat på </a:t>
            </a:r>
            <a:r>
              <a:rPr lang="sv-SE" sz="1600" dirty="0" err="1"/>
              <a:t>KOM:s</a:t>
            </a:r>
            <a:r>
              <a:rPr lang="sv-SE" sz="1600" dirty="0"/>
              <a:t> initiala riskbaserade urval, granskar rapporter och deklarationer och beslutar om sanktioner vid misskötsamhet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Beslutar om godkännande och återkallelse av godkännande av CBAM-deklaranter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Vara ett stöd till KOM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Nationell informationsverksamhet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sv-SE" sz="18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1D8E1E-52C9-0BE4-33B6-320BAFE6A1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Finansdepartementet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9284F2-647A-CDB7-0AE3-B5CD2910A8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  <p:pic>
        <p:nvPicPr>
          <p:cNvPr id="7" name="Platshållare för bild 6" descr="En bild som visar text, linjeritning&#10;&#10;Automatiskt genererad beskrivning">
            <a:extLst>
              <a:ext uri="{FF2B5EF4-FFF2-40B4-BE49-F238E27FC236}">
                <a16:creationId xmlns:a16="http://schemas.microsoft.com/office/drawing/2014/main" id="{DB187916-DAC4-9FBA-9D68-9C1094D25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5" r="-3" b="23098"/>
          <a:stretch/>
        </p:blipFill>
        <p:spPr>
          <a:xfrm>
            <a:off x="8414517" y="1893600"/>
            <a:ext cx="3450828" cy="2669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3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E41A9-1F94-C3ED-B85C-CC79F1E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Skyldigheter för importörer under den definitiva perioden II </a:t>
            </a:r>
            <a:r>
              <a:rPr lang="sv-SE" sz="2400" dirty="0"/>
              <a:t>(fr.o.m. 1 januari 2026)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FDBDB8-E513-8D47-396D-7F8DC859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00" y="1519823"/>
            <a:ext cx="6421812" cy="449715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2000" dirty="0"/>
              <a:t>Köp av CBAM-certifikat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1 CBAM certifikat motsvarar 1 ton inbäddade utsläpp i  CBAM varor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CBAM-deklaranter köper på gemensam, nyinrättad EU-plattform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Pris = genomsnitt av veckovist pris på utsläppsrätter enligt EU ETS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Inköpta CBAM-certifikat förs in på CBAM-deklarantens konto i CBAM-registret 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Ingen handel med certifikat är tillåtet (till skillnad från EU ETS)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CBAM-deklaranten måste vid slutet av varje kvartal se till att det på kontot finns certifikat motsvarande minst 80 % av inbäddade utsläpp  </a:t>
            </a:r>
          </a:p>
          <a:p>
            <a:pPr lvl="2">
              <a:spcAft>
                <a:spcPts val="600"/>
              </a:spcAft>
            </a:pPr>
            <a:r>
              <a:rPr lang="sv-SE" sz="1200" dirty="0"/>
              <a:t>Misskötsamhet -&gt; ev. återkallelse av status som auktoriserad CBAM-deklarant 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Begränsade möjligheter att till EU sälja tillbaka överskjutande certifikat   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Tillse att en ackrediterad kontrollör har verifierat de inbäddade utsläppen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Använda redan ackrediterade EU ETS-kontrollörer, eller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En aktör kan ansöka om godkännande som kontrollör genom de nationella ackrediteringsorganen (</a:t>
            </a:r>
            <a:r>
              <a:rPr lang="sv-SE" sz="1400" dirty="0" err="1"/>
              <a:t>Swedac</a:t>
            </a:r>
            <a:r>
              <a:rPr lang="sv-SE" sz="1400" dirty="0"/>
              <a:t> i SE:s fall)</a:t>
            </a:r>
          </a:p>
        </p:txBody>
      </p:sp>
      <p:pic>
        <p:nvPicPr>
          <p:cNvPr id="7" name="Platshållare för innehåll 6" descr="En bild som visar text&#10;&#10;Automatiskt genererad beskrivning">
            <a:extLst>
              <a:ext uri="{FF2B5EF4-FFF2-40B4-BE49-F238E27FC236}">
                <a16:creationId xmlns:a16="http://schemas.microsoft.com/office/drawing/2014/main" id="{4CC35044-92DC-5104-4C42-46E533FE6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 b="17683"/>
          <a:stretch/>
        </p:blipFill>
        <p:spPr>
          <a:xfrm>
            <a:off x="7856207" y="2040400"/>
            <a:ext cx="3593199" cy="345600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199A07-4167-DD7B-D6CF-38C2322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 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2BD2F-F737-7548-151F-9598681D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4" name="Platshållare för bild 9">
            <a:extLst>
              <a:ext uri="{FF2B5EF4-FFF2-40B4-BE49-F238E27FC236}">
                <a16:creationId xmlns:a16="http://schemas.microsoft.com/office/drawing/2014/main" id="{CA4DF489-669F-5AF7-95F1-EA26844012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4857" y="1558928"/>
            <a:ext cx="4295898" cy="4129200"/>
          </a:xfrm>
          <a:prstGeom prst="rect">
            <a:avLst/>
          </a:prstGeom>
        </p:spPr>
      </p:pic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4C71D11C-0341-6B1A-B4C0-B5A79DC7F998}"/>
              </a:ext>
            </a:extLst>
          </p:cNvPr>
          <p:cNvSpPr txBox="1">
            <a:spLocks/>
          </p:cNvSpPr>
          <p:nvPr/>
        </p:nvSpPr>
        <p:spPr>
          <a:xfrm>
            <a:off x="7597621" y="5454244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Foto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Folio Images</a:t>
            </a:r>
          </a:p>
        </p:txBody>
      </p:sp>
    </p:spTree>
    <p:extLst>
      <p:ext uri="{BB962C8B-B14F-4D97-AF65-F5344CB8AC3E}">
        <p14:creationId xmlns:p14="http://schemas.microsoft.com/office/powerpoint/2010/main" val="420616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BE8072A-4406-B660-C392-BFE8E0C8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1477760" cy="1029740"/>
          </a:xfrm>
        </p:spPr>
        <p:txBody>
          <a:bodyPr/>
          <a:lstStyle/>
          <a:p>
            <a:r>
              <a:rPr lang="sv-SE" sz="3600" dirty="0"/>
              <a:t>Vilken roll har tredjelands-producenterna?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533CDD-66D0-C860-BCDC-7747EAE10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473201" cy="4129200"/>
          </a:xfrm>
        </p:spPr>
        <p:txBody>
          <a:bodyPr/>
          <a:lstStyle/>
          <a:p>
            <a:r>
              <a:rPr lang="sv-SE" sz="2000" dirty="0"/>
              <a:t>Alla legala skyldigheter på EU-importörer, inte på producenter i tredjeland, men…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EU importörer är skyldiga att tillhandahålla detaljerad information om inbäddade utsläpp i importerade varor  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EU-importörer måste därför säkerställa tillgång till nödvändig data avseende inbäddade utsläpp från producenter i tredjeland. Fr.o.m. 1 januari 2026 måste </a:t>
            </a:r>
            <a:r>
              <a:rPr lang="sv-SE" sz="1400" dirty="0" err="1"/>
              <a:t>datan</a:t>
            </a:r>
            <a:r>
              <a:rPr lang="sv-SE" sz="1400" dirty="0"/>
              <a:t> vara verifierad av ackrediterade kontrollörer  </a:t>
            </a:r>
          </a:p>
          <a:p>
            <a:r>
              <a:rPr lang="sv-SE" sz="2000" dirty="0"/>
              <a:t>Producenter i tredjeland kan registrera kontaktuppgifter och sin ekonomiska aktivitet i CBAM-registret 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Syftar till att möjliggöra kontakter mellan importörer och producenter i tredjeland.</a:t>
            </a:r>
          </a:p>
          <a:p>
            <a:pPr lvl="1">
              <a:spcAft>
                <a:spcPts val="600"/>
              </a:spcAft>
            </a:pPr>
            <a:r>
              <a:rPr lang="sv-SE" sz="1400" dirty="0"/>
              <a:t>Producenten i tredjeland ska tillse att inbäddade utsläpp är verifierade </a:t>
            </a:r>
          </a:p>
          <a:p>
            <a:endParaRPr lang="en-US" dirty="0"/>
          </a:p>
        </p:txBody>
      </p:sp>
      <p:pic>
        <p:nvPicPr>
          <p:cNvPr id="7" name="Platshållare för bild 8" descr="En bild som visar text, inomhus, enhet, arbetsbord&#10;&#10;Automatiskt genererad beskrivning">
            <a:extLst>
              <a:ext uri="{FF2B5EF4-FFF2-40B4-BE49-F238E27FC236}">
                <a16:creationId xmlns:a16="http://schemas.microsoft.com/office/drawing/2014/main" id="{44FF5FCE-515E-51A7-3934-AC46B40FD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26175" y="2189083"/>
            <a:ext cx="5353050" cy="3567272"/>
          </a:xfr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98A437-C9A7-22CD-F628-EDE22536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Finansdepartementet 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FFC490-C331-24C7-0110-18085433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19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10F07263-9486-4027-FA6B-AADCCDCD8632}"/>
              </a:ext>
            </a:extLst>
          </p:cNvPr>
          <p:cNvSpPr txBox="1">
            <a:spLocks/>
          </p:cNvSpPr>
          <p:nvPr/>
        </p:nvSpPr>
        <p:spPr>
          <a:xfrm>
            <a:off x="6327393" y="5805968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hFoto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Johnér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221604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FA3176F-C8E8-47DC-F181-A9F02FA8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Varför behövs CBAM</a:t>
            </a:r>
            <a:r>
              <a:rPr lang="en-US" dirty="0"/>
              <a:t>?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C04771-31DD-6174-7BEA-02898829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800" y="1364400"/>
            <a:ext cx="5858836" cy="46445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EU höjer ambitionerna på klimatområdet (Fit for 55). CBAM är en viktig pusselbit.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Tredjeländer har i många fall lägre ambitioner på klimatområdet än EU -&gt; risk för koldioxidläckage.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CBAM förhindrar koldioxidläckage och gör EU:s klimatregelverk effektivt.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 Incitament för….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Producenter i tredjeländer att minska sina utsläpp av koldioxid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Tredjeländer att införa regler som bidrar till grön omställning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4E59AD-43F8-B7C1-56E7-B48C2E79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Finansdepartementet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F6AB07-C6ED-8C3A-9FE6-AF150484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5F9BA00F-E70C-75E5-46E0-202ACC68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046" y="1389740"/>
            <a:ext cx="4313148" cy="412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66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C32D44-4162-16D4-8FFD-37CEC5F0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rgbClr val="00B050"/>
                </a:solidFill>
              </a:rPr>
              <a:t>CBAM – frågor?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C80F96-4D32-2DCB-2205-B46C0935F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000" dirty="0"/>
              <a:t>Skatte- och tullavdelningen</a:t>
            </a:r>
          </a:p>
          <a:p>
            <a:r>
              <a:rPr lang="sv-SE" sz="2000" dirty="0"/>
              <a:t>Finansdepartementet</a:t>
            </a:r>
          </a:p>
          <a:p>
            <a:endParaRPr lang="sv-SE" sz="2000" dirty="0"/>
          </a:p>
          <a:p>
            <a:pPr>
              <a:spcAft>
                <a:spcPts val="0"/>
              </a:spcAft>
            </a:pPr>
            <a:r>
              <a:rPr lang="sv-SE" sz="1800" dirty="0"/>
              <a:t>Susanne Åkerfeldt</a:t>
            </a:r>
          </a:p>
          <a:p>
            <a:pPr>
              <a:spcAft>
                <a:spcPts val="0"/>
              </a:spcAft>
            </a:pPr>
            <a:r>
              <a:rPr lang="sv-SE" sz="1800" dirty="0"/>
              <a:t>Ämnesråd </a:t>
            </a:r>
          </a:p>
          <a:p>
            <a:pPr>
              <a:spcAft>
                <a:spcPts val="0"/>
              </a:spcAft>
            </a:pPr>
            <a:r>
              <a:rPr lang="sv-SE" sz="1800" dirty="0"/>
              <a:t>E-post: </a:t>
            </a:r>
            <a:r>
              <a:rPr lang="sv-SE" sz="1800" dirty="0">
                <a:hlinkClick r:id="rId2"/>
              </a:rPr>
              <a:t>susanne.akerfeldt@regeringskansliet.se </a:t>
            </a:r>
            <a:r>
              <a:rPr lang="sv-SE" sz="1800" dirty="0"/>
              <a:t>  </a:t>
            </a:r>
          </a:p>
          <a:p>
            <a:r>
              <a:rPr lang="sv-SE" sz="1800" dirty="0"/>
              <a:t>Telefon: 08 405 1382 </a:t>
            </a:r>
          </a:p>
          <a:p>
            <a:endParaRPr lang="sv-SE" sz="1800" dirty="0"/>
          </a:p>
          <a:p>
            <a:r>
              <a:rPr lang="sv-SE" sz="1800" dirty="0"/>
              <a:t>Oliver Sparrings</a:t>
            </a:r>
          </a:p>
          <a:p>
            <a:r>
              <a:rPr lang="sv-SE" sz="1800" dirty="0"/>
              <a:t>Rättssakkunnig</a:t>
            </a:r>
          </a:p>
          <a:p>
            <a:r>
              <a:rPr lang="sv-SE" sz="1800" dirty="0"/>
              <a:t>E-post: </a:t>
            </a:r>
            <a:r>
              <a:rPr lang="sv-SE" sz="1800" dirty="0">
                <a:hlinkClick r:id="rId3"/>
              </a:rPr>
              <a:t>oliver.sparrings@regeringskansliet.se</a:t>
            </a:r>
            <a:r>
              <a:rPr lang="sv-SE" sz="1800" dirty="0"/>
              <a:t> </a:t>
            </a:r>
          </a:p>
          <a:p>
            <a:r>
              <a:rPr lang="sv-SE" sz="1800" dirty="0"/>
              <a:t>Telefon: 08 405 3901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8A48A7-53A1-D854-5BCB-D5406A03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Finansdepartementet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F53AC4-09A6-DF50-9F63-36D69FD5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6" name="Platshållare för bild 10">
            <a:extLst>
              <a:ext uri="{FF2B5EF4-FFF2-40B4-BE49-F238E27FC236}">
                <a16:creationId xmlns:a16="http://schemas.microsoft.com/office/drawing/2014/main" id="{C7D22EB9-3C4F-774D-99C3-1A6A634D7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4" r="-1" b="2162"/>
          <a:stretch/>
        </p:blipFill>
        <p:spPr>
          <a:xfrm>
            <a:off x="7073360" y="1977469"/>
            <a:ext cx="4008795" cy="3101189"/>
          </a:xfrm>
          <a:prstGeom prst="rect">
            <a:avLst/>
          </a:prstGeom>
          <a:noFill/>
        </p:spPr>
      </p:pic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66355C29-A5F3-D60D-021C-BB31DF780820}"/>
              </a:ext>
            </a:extLst>
          </p:cNvPr>
          <p:cNvSpPr txBox="1">
            <a:spLocks/>
          </p:cNvSpPr>
          <p:nvPr/>
        </p:nvSpPr>
        <p:spPr>
          <a:xfrm>
            <a:off x="10225114" y="4851473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Folio Images</a:t>
            </a:r>
          </a:p>
        </p:txBody>
      </p:sp>
    </p:spTree>
    <p:extLst>
      <p:ext uri="{BB962C8B-B14F-4D97-AF65-F5344CB8AC3E}">
        <p14:creationId xmlns:p14="http://schemas.microsoft.com/office/powerpoint/2010/main" val="384262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FC059E-B441-E735-C89C-010B42F7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CBAM </a:t>
            </a:r>
            <a:r>
              <a:rPr lang="sv-SE" dirty="0"/>
              <a:t>eller internationellt samarbete</a:t>
            </a:r>
            <a:r>
              <a:rPr lang="en-US" dirty="0"/>
              <a:t>?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FB2FE9-3A5F-BB88-B9CB-4B762D90B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799" y="1450628"/>
            <a:ext cx="5647371" cy="45305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CBAM är en EU-intern klimatreglering, inte en tull, inte en skatt.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CBAM stimulerar till åtgärder som minskar utsläpp av koldioxid i tredjeländer.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Avdrag för koldioxidpris som har betalats i tredjeland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Faktiska utsläpp används som huvudsaklig metod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Länder kopplade till EU ETS exkluderas från CBAM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Möjlighet till internationella avtal om hur koldioxidpris ska beaktas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CBAM hindrar inte fortsatt internationellt samarbete om åtgärder för minskade utsläpp av koldioxid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B35135-3E79-854F-9A00-8F724DBD63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540" b="2540"/>
          <a:stretch/>
        </p:blipFill>
        <p:spPr>
          <a:prstGeom prst="rect">
            <a:avLst/>
          </a:prstGeo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40C01-F869-5E8C-F0C1-FB778D47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Finansdepartementet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107F82-F67D-CA9F-FE24-F6039D83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66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3200" dirty="0"/>
              <a:t>Beslutsprocessen i EU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66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D5163-CBBA-F2B7-88FE-07CEABC7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får vi veta alla detaljer? 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27D08-EF85-7897-F1BC-78448F62C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72" y="1142096"/>
            <a:ext cx="7146603" cy="4906280"/>
          </a:xfrm>
        </p:spPr>
        <p:txBody>
          <a:bodyPr/>
          <a:lstStyle/>
          <a:p>
            <a:pPr marL="0" indent="0" algn="ctr">
              <a:buNone/>
            </a:pPr>
            <a:r>
              <a:rPr lang="sv-SE" sz="2800" dirty="0"/>
              <a:t>CBAM-förordningen</a:t>
            </a:r>
            <a:r>
              <a:rPr lang="sv-SE" dirty="0"/>
              <a:t> </a:t>
            </a:r>
          </a:p>
          <a:p>
            <a:pPr marL="0" indent="0" algn="ctr">
              <a:buNone/>
            </a:pPr>
            <a:r>
              <a:rPr lang="sv-SE" sz="1800" dirty="0"/>
              <a:t>(EU-förordning direkt tillämplig i medlemsstaterna)</a:t>
            </a:r>
          </a:p>
          <a:p>
            <a:r>
              <a:rPr lang="sv-SE" sz="2000" dirty="0"/>
              <a:t>December 2022: Politisk överenskommelse mellan Europaparlamentet och rådet om de huvudsakliga ramarna </a:t>
            </a:r>
            <a:r>
              <a:rPr lang="sv-SE" sz="1600" dirty="0"/>
              <a:t>(</a:t>
            </a:r>
            <a:r>
              <a:rPr lang="sv-SE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https://data.consilium.europa.eu/doc/document/ST-16060-2022-INIT/en/pdf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2000" dirty="0"/>
              <a:t>Våren 2023: formellt antagande av förordningen</a:t>
            </a:r>
          </a:p>
          <a:p>
            <a:pPr lvl="2">
              <a:spcAft>
                <a:spcPts val="600"/>
              </a:spcAft>
            </a:pPr>
            <a:r>
              <a:rPr lang="sv-SE" sz="1800" dirty="0"/>
              <a:t>18 april röstar EP, 25 april röstar rådet</a:t>
            </a:r>
          </a:p>
          <a:p>
            <a:pPr lvl="2">
              <a:spcAft>
                <a:spcPts val="600"/>
              </a:spcAft>
            </a:pPr>
            <a:r>
              <a:rPr lang="sv-SE" sz="1800" dirty="0"/>
              <a:t>10 maj formellt undertecknande</a:t>
            </a:r>
          </a:p>
          <a:p>
            <a:pPr lvl="2">
              <a:spcAft>
                <a:spcPts val="600"/>
              </a:spcAft>
            </a:pPr>
            <a:r>
              <a:rPr lang="sv-SE" sz="1800" dirty="0"/>
              <a:t>16 maj publicering i EUT, L 130/2 </a:t>
            </a:r>
            <a:r>
              <a:rPr lang="sv-SE" sz="1600" dirty="0" err="1">
                <a:hlinkClick r:id="rId3"/>
              </a:rPr>
              <a:t>Publications</a:t>
            </a:r>
            <a:r>
              <a:rPr lang="sv-SE" sz="1600" dirty="0">
                <a:hlinkClick r:id="rId3"/>
              </a:rPr>
              <a:t> Office (europa.eu)</a:t>
            </a:r>
            <a:endParaRPr lang="sv-SE" sz="1600" dirty="0"/>
          </a:p>
          <a:p>
            <a:pPr>
              <a:spcAft>
                <a:spcPts val="600"/>
              </a:spcAft>
            </a:pPr>
            <a:r>
              <a:rPr lang="sv-SE" sz="2000" dirty="0"/>
              <a:t>1 oktober 2023: Övergångsperioden börjar – rapporteringsskyldighet 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1 januari 2026 : Definitiva perioden startar – finansiell skyldighet och import bara tillåten för auktoriserade CBAM-deklaranter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5D77B9-368E-DAD9-12FE-C6FDA94C6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26192" y="1295400"/>
            <a:ext cx="3605345" cy="4048126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182C-CA2A-C218-D56F-42B2A202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Finansdepartementet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58C6D-85AC-7CB3-D0F4-07171FA8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388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D5163-CBBA-F2B7-88FE-07CEABC7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får vi veta alla detaljer? II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27D08-EF85-7897-F1BC-78448F62C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71" y="923925"/>
            <a:ext cx="7048277" cy="5076826"/>
          </a:xfrm>
        </p:spPr>
        <p:txBody>
          <a:bodyPr/>
          <a:lstStyle/>
          <a:p>
            <a:endParaRPr lang="en-GB" sz="1600" dirty="0"/>
          </a:p>
          <a:p>
            <a:pPr marL="0" indent="0" algn="ctr">
              <a:buNone/>
            </a:pPr>
            <a:r>
              <a:rPr lang="sv-SE" sz="2800" dirty="0"/>
              <a:t>Kompletterande EU-lagstiftning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Antas av KOM baserat på bemyndiganden i CBAM-förordningen, förberedande arbete i CBAM-kommittén (består av medlemsstaterna; </a:t>
            </a:r>
            <a:r>
              <a:rPr lang="sv-SE" sz="2000" dirty="0" err="1"/>
              <a:t>synp</a:t>
            </a:r>
            <a:r>
              <a:rPr lang="sv-SE" sz="2000" dirty="0"/>
              <a:t>. från berörda aktörer) 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12 </a:t>
            </a:r>
            <a:r>
              <a:rPr lang="sv-SE" sz="2000" i="1" dirty="0" err="1"/>
              <a:t>genomförandeakter</a:t>
            </a:r>
            <a:r>
              <a:rPr lang="sv-SE" sz="2000" dirty="0"/>
              <a:t> - teknisk detaljreglering för att säkerställa enhetlig tillämpning</a:t>
            </a:r>
          </a:p>
          <a:p>
            <a:pPr lvl="2"/>
            <a:r>
              <a:rPr lang="sv-SE" sz="1800" dirty="0"/>
              <a:t>Metoder för rapportering under övergångsperioden av utsläpp och sanktioner mot importörer som missköter rapporteringen (Beslutad 16 augusti 2023, </a:t>
            </a:r>
            <a:r>
              <a:rPr lang="sv-SE" sz="1400" dirty="0">
                <a:hlinkClick r:id="rId2"/>
              </a:rPr>
              <a:t>länk till genomförandeförordningen</a:t>
            </a:r>
            <a:r>
              <a:rPr lang="sv-SE" sz="1800" dirty="0"/>
              <a:t>).  </a:t>
            </a:r>
          </a:p>
          <a:p>
            <a:pPr lvl="2">
              <a:spcAft>
                <a:spcPts val="600"/>
              </a:spcAft>
            </a:pPr>
            <a:r>
              <a:rPr lang="sv-SE" sz="1800" dirty="0"/>
              <a:t>11 andra akter för tillämpning inför den definitiva perioden (före 1 januari 2026) </a:t>
            </a:r>
            <a:endParaRPr lang="sv-SE" sz="2000" dirty="0"/>
          </a:p>
          <a:p>
            <a:r>
              <a:rPr lang="sv-SE" sz="2000" dirty="0"/>
              <a:t>4 </a:t>
            </a:r>
            <a:r>
              <a:rPr lang="sv-SE" sz="2000" i="1" dirty="0"/>
              <a:t>delegerade akter</a:t>
            </a:r>
            <a:r>
              <a:rPr lang="sv-SE" sz="2000" dirty="0"/>
              <a:t>– tar hänsyn till nu ej känd utveckling, t.ex. försök att kringgå CBAM, lägga till länder som bör undantas från CBAM baserat på vissa angivna kriterier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2000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5D77B9-368E-DAD9-12FE-C6FDA94C6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40115" y="1558933"/>
            <a:ext cx="4257675" cy="3952875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182C-CA2A-C218-D56F-42B2A202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58C6D-85AC-7CB3-D0F4-07171FA8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638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3200" dirty="0"/>
              <a:t>Utmaningar vid utformningen av CBAM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 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384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E210F-A03B-A711-F90A-FBD3EFAF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510832"/>
          </a:xfrm>
        </p:spPr>
        <p:txBody>
          <a:bodyPr/>
          <a:lstStyle/>
          <a:p>
            <a:r>
              <a:rPr lang="sv-SE" dirty="0"/>
              <a:t>Svåra frågor …. </a:t>
            </a:r>
            <a:r>
              <a:rPr lang="sv-SE" sz="3200" dirty="0"/>
              <a:t>vid utformningen av </a:t>
            </a:r>
            <a:r>
              <a:rPr lang="sv-SE" sz="3200" dirty="0" err="1"/>
              <a:t>KOM:s</a:t>
            </a:r>
            <a:r>
              <a:rPr lang="sv-SE" sz="3200" dirty="0"/>
              <a:t> förslag och under förhandlingarna mellan EP och rådet…..</a:t>
            </a:r>
            <a:endParaRPr lang="sv-SE" sz="7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DD2EB9-DD9D-5081-3C2F-EC5539D27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8" y="1893600"/>
            <a:ext cx="8233256" cy="41292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sv-SE" dirty="0"/>
              <a:t>Vilka sektorer och vilka specifika varor ska omfattas? 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Både direkta och indirekta utsläpp? 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Beräkningsmetod för faktiska utsläpp i linje med EU ETS </a:t>
            </a:r>
          </a:p>
          <a:p>
            <a:pPr lvl="2">
              <a:spcAft>
                <a:spcPts val="600"/>
              </a:spcAft>
            </a:pPr>
            <a:r>
              <a:rPr lang="sv-SE" sz="2000" dirty="0"/>
              <a:t>EU ETS-anläggningar kontra CBAM-varor </a:t>
            </a:r>
          </a:p>
          <a:p>
            <a:pPr lvl="2">
              <a:spcAft>
                <a:spcPts val="600"/>
              </a:spcAft>
            </a:pPr>
            <a:r>
              <a:rPr lang="sv-SE" sz="2000" dirty="0"/>
              <a:t>Förenlighet med WTO:s regelverk 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In- och utfasningstakten av CBAM respektive fri tilldelning av utsläppsrätter enligt EU ETS</a:t>
            </a:r>
          </a:p>
          <a:p>
            <a:pPr lvl="1">
              <a:spcAft>
                <a:spcPts val="600"/>
              </a:spcAft>
            </a:pPr>
            <a:r>
              <a:rPr lang="sv-SE" dirty="0"/>
              <a:t>Exportrabatter </a:t>
            </a:r>
          </a:p>
          <a:p>
            <a:pPr lvl="1"/>
            <a:r>
              <a:rPr lang="sv-SE" dirty="0"/>
              <a:t>Administrationen av CBAM </a:t>
            </a:r>
          </a:p>
          <a:p>
            <a:pPr lvl="1"/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622D44-041E-06A5-1BAC-2301D301ED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8415" y="1909044"/>
            <a:ext cx="2688569" cy="412735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F6CA28-0276-D8F3-CF3E-5CB79531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7355" y="6418145"/>
            <a:ext cx="3456000" cy="216000"/>
          </a:xfrm>
        </p:spPr>
        <p:txBody>
          <a:bodyPr/>
          <a:lstStyle/>
          <a:p>
            <a:r>
              <a:rPr lang="en-GB" dirty="0"/>
              <a:t>Finansdepartementet 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0297D5-1D00-2880-A6C5-46A4D340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556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3200" dirty="0"/>
              <a:t>En närmare titt på utformningen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Finansdepartementet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70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0393714904785"/>
  <p:tag name="RK LOGGA VITTOP" val="485,113861083984"/>
  <p:tag name="RK LOGGA VITCROPLEFT" val="0"/>
  <p:tag name="RK LOGGA VITCROPRIGHT" val="0"/>
  <p:tag name="RK LOGGA VITCROPTOP" val="0"/>
  <p:tag name="RK LOGGA VITCROPBOTTOM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heme/theme1.xml><?xml version="1.0" encoding="utf-8"?>
<a:theme xmlns:a="http://schemas.openxmlformats.org/drawingml/2006/main" name="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gskansliet svenska.potx" id="{C0BAD222-9B03-44A9-949C-5DDA91238390}" vid="{55514459-31C3-46A2-B99A-3E90C23760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07acfae-4dfa-4949-99a8-259efd31a6ae" ContentTypeId="0x010100BBA312BF02777149882D207184EC35C0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K Dokument" ma:contentTypeID="0x010100BBA312BF02777149882D207184EC35C000B2CC2E329E36F84792EBAD9224014D03" ma:contentTypeVersion="13" ma:contentTypeDescription="Skapa ett nytt dokument." ma:contentTypeScope="" ma:versionID="ded5dbc33074283ed83ad6e1c6072f12">
  <xsd:schema xmlns:xsd="http://www.w3.org/2001/XMLSchema" xmlns:xs="http://www.w3.org/2001/XMLSchema" xmlns:p="http://schemas.microsoft.com/office/2006/metadata/properties" xmlns:ns2="4e9c2f0c-7bf8-49af-8356-cbf363fc78a7" xmlns:ns4="cc625d36-bb37-4650-91b9-0c96159295ba" xmlns:ns5="18f3d968-6251-40b0-9f11-012b293496c2" xmlns:ns7="c8c9585c-c72b-45ca-b169-296f38f70ea2" xmlns:ns8="84a146bb-e433-4be7-93e4-049a36845c6a" targetNamespace="http://schemas.microsoft.com/office/2006/metadata/properties" ma:root="true" ma:fieldsID="5acc59b8a064274d639491236011ee47" ns2:_="" ns4:_="" ns5:_="" ns7:_="" ns8:_="">
    <xsd:import namespace="4e9c2f0c-7bf8-49af-8356-cbf363fc78a7"/>
    <xsd:import namespace="cc625d36-bb37-4650-91b9-0c96159295ba"/>
    <xsd:import namespace="18f3d968-6251-40b0-9f11-012b293496c2"/>
    <xsd:import namespace="c8c9585c-c72b-45ca-b169-296f38f70ea2"/>
    <xsd:import namespace="84a146bb-e433-4be7-93e4-049a36845c6a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DirtyMigration" minOccurs="0"/>
                <xsd:element ref="ns4:TaxCatchAllLabel" minOccurs="0"/>
                <xsd:element ref="ns4:k46d94c0acf84ab9a79866a9d8b1905f" minOccurs="0"/>
                <xsd:element ref="ns4:TaxCatchAll" minOccurs="0"/>
                <xsd:element ref="ns4:edbe0b5c82304c8e847ab7b8c02a77c3" minOccurs="0"/>
                <xsd:element ref="ns5:RKNyckelord" minOccurs="0"/>
                <xsd:element ref="ns7:RKOrdnaClass" minOccurs="0"/>
                <xsd:element ref="ns7:RKOrdnaCheckInComment" minOccurs="0"/>
                <xsd:element ref="ns8:_dlc_DocId" minOccurs="0"/>
                <xsd:element ref="ns8:_dlc_DocIdUrl" minOccurs="0"/>
                <xsd:element ref="ns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RecordNumber" ma:index="3" nillable="true" ma:displayName="Diarienummer" ma:internalName="RecordNumber">
      <xsd:simpleType>
        <xsd:restriction base="dms:Text">
          <xsd:maxLength value="255"/>
        </xsd:restriction>
      </xsd:simpleType>
    </xsd:element>
    <xsd:element name="DirtyMigration" ma:index="5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Global taxonomikolumn1" ma:description="" ma:hidden="true" ma:list="{58f65a21-36f4-4103-a175-f6be160d2a91}" ma:internalName="TaxCatchAllLabel" ma:readOnly="true" ma:showField="CatchAllDataLabel" ma:web="5bf35b12-8e3e-4b1f-b608-581e772b1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11" nillable="true" ma:taxonomy="true" ma:internalName="k46d94c0acf84ab9a79866a9d8b1905f" ma:taxonomyFieldName="Organisation" ma:displayName="Departement/enhet" ma:readOnly="false" ma:default="" ma:fieldId="{446d94c0-acf8-4ab9-a798-66a9d8b1905f}" ma:sspId="d07acfae-4dfa-4949-99a8-259efd31a6ae" ma:termSetId="8c1436be-a8c9-4c8f-93bb-07dc2d5595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58f65a21-36f4-4103-a175-f6be160d2a91}" ma:internalName="TaxCatchAll" ma:showField="CatchAllData" ma:web="5bf35b12-8e3e-4b1f-b608-581e772b1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be0b5c82304c8e847ab7b8c02a77c3" ma:index="14" nillable="true" ma:taxonomy="true" ma:internalName="edbe0b5c82304c8e847ab7b8c02a77c3" ma:taxonomyFieldName="ActivityCategory" ma:displayName="Aktivitetskategori" ma:default="" ma:fieldId="{edbe0b5c-8230-4c8e-847a-b7b8c02a77c3}" ma:sspId="d07acfae-4dfa-4949-99a8-259efd31a6ae" ma:termSetId="8bf97125-e7b6-456b-9da4-c0e62cf3e5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d968-6251-40b0-9f11-012b293496c2" elementFormDefault="qualified">
    <xsd:import namespace="http://schemas.microsoft.com/office/2006/documentManagement/types"/>
    <xsd:import namespace="http://schemas.microsoft.com/office/infopath/2007/PartnerControls"/>
    <xsd:element name="RKNyckelord" ma:index="16" nillable="true" ma:displayName="Nyckelord" ma:internalName="RKNyckel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9585c-c72b-45ca-b169-296f38f70ea2" elementFormDefault="qualified">
    <xsd:import namespace="http://schemas.microsoft.com/office/2006/documentManagement/types"/>
    <xsd:import namespace="http://schemas.microsoft.com/office/infopath/2007/PartnerControls"/>
    <xsd:element name="RKOrdnaClass" ma:index="18" nillable="true" ma:displayName="Klass" ma:hidden="true" ma:internalName="RKOrdnaClass">
      <xsd:simpleType>
        <xsd:restriction base="dms:Text"/>
      </xsd:simpleType>
    </xsd:element>
    <xsd:element name="RKOrdnaCheckInComment" ma:index="19" nillable="true" ma:displayName="Incheckningskommentar" ma:hidden="true" ma:internalName="RKOrdnaCheckInCommen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146bb-e433-4be7-93e4-049a36845c6a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displayName="Kategori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Number xmlns="4e9c2f0c-7bf8-49af-8356-cbf363fc78a7" xsi:nil="true"/>
    <RKOrdnaClass xmlns="c8c9585c-c72b-45ca-b169-296f38f70ea2" xsi:nil="true"/>
    <edbe0b5c82304c8e847ab7b8c02a77c3 xmlns="cc625d36-bb37-4650-91b9-0c96159295ba">
      <Terms xmlns="http://schemas.microsoft.com/office/infopath/2007/PartnerControls"/>
    </edbe0b5c82304c8e847ab7b8c02a77c3>
    <_dlc_DocId xmlns="84a146bb-e433-4be7-93e4-049a36845c6a">P2XF6VT2D3NN-1353888756-44350</_dlc_DocId>
    <k46d94c0acf84ab9a79866a9d8b1905f xmlns="cc625d36-bb37-4650-91b9-0c96159295ba">
      <Terms xmlns="http://schemas.microsoft.com/office/infopath/2007/PartnerControls"/>
    </k46d94c0acf84ab9a79866a9d8b1905f>
    <_dlc_DocIdUrl xmlns="84a146bb-e433-4be7-93e4-049a36845c6a">
      <Url>https://dhs.sp.regeringskansliet.se/yta/fi-ska/S2/_layouts/15/DocIdRedir.aspx?ID=P2XF6VT2D3NN-1353888756-44350</Url>
      <Description>P2XF6VT2D3NN-1353888756-44350</Description>
    </_dlc_DocIdUrl>
    <TaxCatchAll xmlns="cc625d36-bb37-4650-91b9-0c96159295ba"/>
    <DirtyMigration xmlns="4e9c2f0c-7bf8-49af-8356-cbf363fc78a7">false</DirtyMigration>
    <RKOrdnaCheckInComment xmlns="c8c9585c-c72b-45ca-b169-296f38f70ea2" xsi:nil="true"/>
    <RKNyckelord xmlns="18f3d968-6251-40b0-9f11-012b293496c2" xsi:nil="true"/>
  </documentManagement>
</p:properties>
</file>

<file path=customXml/itemProps1.xml><?xml version="1.0" encoding="utf-8"?>
<ds:datastoreItem xmlns:ds="http://schemas.openxmlformats.org/officeDocument/2006/customXml" ds:itemID="{8BBE5ADB-E3AF-46DF-A495-A5E88EB8AF7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AB6D111-7754-4955-B7F0-7AB9F000AD0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6E61C4D-DACD-43E8-9123-28A9D31C73A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75B6CD-ED45-454B-B4F9-8A629D488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18f3d968-6251-40b0-9f11-012b293496c2"/>
    <ds:schemaRef ds:uri="c8c9585c-c72b-45ca-b169-296f38f70ea2"/>
    <ds:schemaRef ds:uri="84a146bb-e433-4be7-93e4-049a36845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BD51773-CE21-4974-AB0A-C7DCBE818508}">
  <ds:schemaRefs>
    <ds:schemaRef ds:uri="http://purl.org/dc/elements/1.1/"/>
    <ds:schemaRef ds:uri="http://schemas.microsoft.com/office/2006/metadata/properties"/>
    <ds:schemaRef ds:uri="cc625d36-bb37-4650-91b9-0c96159295b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4a146bb-e433-4be7-93e4-049a36845c6a"/>
    <ds:schemaRef ds:uri="http://schemas.microsoft.com/office/2006/documentManagement/types"/>
    <ds:schemaRef ds:uri="c8c9585c-c72b-45ca-b169-296f38f70ea2"/>
    <ds:schemaRef ds:uri="18f3d968-6251-40b0-9f11-012b293496c2"/>
    <ds:schemaRef ds:uri="4e9c2f0c-7bf8-49af-8356-cbf363fc78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Regeringskansliet svenska</Template>
  <TotalTime>0</TotalTime>
  <Words>1598</Words>
  <Application>Microsoft Office PowerPoint</Application>
  <PresentationFormat>Bredbild</PresentationFormat>
  <Paragraphs>214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Calibri</vt:lpstr>
      <vt:lpstr>RK PPT</vt:lpstr>
      <vt:lpstr>Gränsjusteringsmekanism  för koldioxid (CBAM) </vt:lpstr>
      <vt:lpstr>Varför behövs CBAM?</vt:lpstr>
      <vt:lpstr>CBAM eller internationellt samarbete?</vt:lpstr>
      <vt:lpstr> CBAM</vt:lpstr>
      <vt:lpstr>När får vi veta alla detaljer? I </vt:lpstr>
      <vt:lpstr>När får vi veta alla detaljer? II</vt:lpstr>
      <vt:lpstr> CBAM</vt:lpstr>
      <vt:lpstr>Svåra frågor …. vid utformningen av KOM:s förslag och under förhandlingarna mellan EP och rådet…..</vt:lpstr>
      <vt:lpstr> CBAM</vt:lpstr>
      <vt:lpstr>CBAM:s utformning Huvudsakliga beståndsdelar </vt:lpstr>
      <vt:lpstr>Vilka varor? Översiktligt</vt:lpstr>
      <vt:lpstr>CBAM varor  Mer i detalj </vt:lpstr>
      <vt:lpstr>Koldioxidpris, fr.o.m. 1 januari 2026 </vt:lpstr>
      <vt:lpstr> CBAM</vt:lpstr>
      <vt:lpstr>Vad innebär CBAM under övergångsperioden? I (1 oktober 2023–31 december 2025)</vt:lpstr>
      <vt:lpstr>Skyldigheter för importörer under den definitiva perioden I (fr.o.m. 1 januari 2026) </vt:lpstr>
      <vt:lpstr>Administrationen av CBAM  KOM:s och de nationella CBAM-myndigheternas roller</vt:lpstr>
      <vt:lpstr>Skyldigheter för importörer under den definitiva perioden II (fr.o.m. 1 januari 2026) </vt:lpstr>
      <vt:lpstr>Vilken roll har tredjelands-producenterna? </vt:lpstr>
      <vt:lpstr>CBAM –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Gränsjusteringsmekanism  för koldioxid (CBAM)</dc:title>
  <dc:creator>Henrik Nyström</dc:creator>
  <cp:lastModifiedBy>Oliver Sparrings</cp:lastModifiedBy>
  <cp:revision>2</cp:revision>
  <dcterms:created xsi:type="dcterms:W3CDTF">2023-05-31T12:35:00Z</dcterms:created>
  <dcterms:modified xsi:type="dcterms:W3CDTF">2023-09-19T12:24:35Z</dcterms:modified>
  <cp:version>2.0.0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RK</vt:lpwstr>
  </property>
  <property fmtid="{D5CDD505-2E9C-101B-9397-08002B2CF9AE}" pid="3" name="Language">
    <vt:lpwstr>1053</vt:lpwstr>
  </property>
  <property fmtid="{D5CDD505-2E9C-101B-9397-08002B2CF9AE}" pid="4" name="Organisation">
    <vt:lpwstr/>
  </property>
  <property fmtid="{D5CDD505-2E9C-101B-9397-08002B2CF9AE}" pid="5" name="ContentTypeId">
    <vt:lpwstr>0x010100BBA312BF02777149882D207184EC35C000B2CC2E329E36F84792EBAD9224014D03</vt:lpwstr>
  </property>
  <property fmtid="{D5CDD505-2E9C-101B-9397-08002B2CF9AE}" pid="6" name="ActivityCategory">
    <vt:lpwstr/>
  </property>
  <property fmtid="{D5CDD505-2E9C-101B-9397-08002B2CF9AE}" pid="7" name="_dlc_DocIdItemGuid">
    <vt:lpwstr>5f9eba8d-0350-49c7-9eed-2ec39ee8eabb</vt:lpwstr>
  </property>
</Properties>
</file>