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custDataLst>
    <p:tags r:id="rId9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4" autoAdjust="0"/>
    <p:restoredTop sz="96106" autoAdjust="0"/>
  </p:normalViewPr>
  <p:slideViewPr>
    <p:cSldViewPr snapToGrid="0">
      <p:cViewPr varScale="1">
        <p:scale>
          <a:sx n="88" d="100"/>
          <a:sy n="88" d="100"/>
        </p:scale>
        <p:origin x="120" y="4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993268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88574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8AFEC5DB-4D08-E55D-0765-94AC06196503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 descr="RK Logga VIT">
            <a:extLst>
              <a:ext uri="{FF2B5EF4-FFF2-40B4-BE49-F238E27FC236}">
                <a16:creationId xmlns:a16="http://schemas.microsoft.com/office/drawing/2014/main" id="{8B159D81-DF48-0432-9159-D8C28EF5D2A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819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8" y="1890000"/>
            <a:ext cx="3445200" cy="4125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375243" y="1890000"/>
            <a:ext cx="3445200" cy="4125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innehåll 3"/>
          <p:cNvSpPr>
            <a:spLocks noGrp="1"/>
          </p:cNvSpPr>
          <p:nvPr>
            <p:ph sz="half" idx="13"/>
          </p:nvPr>
        </p:nvSpPr>
        <p:spPr>
          <a:xfrm>
            <a:off x="8127687" y="1890000"/>
            <a:ext cx="3445200" cy="4125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datum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12F3F3F-D4CD-4C78-B476-8DD550FFE88E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3AE0E645-B452-CD6D-A45F-737602D4D836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649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två bildtext/kä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8" y="1890000"/>
            <a:ext cx="5338800" cy="3421021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622800" y="5486401"/>
            <a:ext cx="5338800" cy="532800"/>
          </a:xfrm>
        </p:spPr>
        <p:txBody>
          <a:bodyPr anchor="b"/>
          <a:lstStyle>
            <a:lvl1pPr marL="0" indent="0" algn="r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Bildtext/källa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890000"/>
            <a:ext cx="5337668" cy="4125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7A0106-448D-4074-8D09-F6351A6A1C03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1AF009BF-4E85-70A2-7421-DCF25873D3F1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4084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8" y="1890000"/>
            <a:ext cx="5338800" cy="4125600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890000"/>
            <a:ext cx="5337668" cy="4125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DA5FC-2B4E-4F40-B466-24D3BD765199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00C1D878-6353-C36C-B964-53AA708CBE83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279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04154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99460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BCB9A73D-2D61-4AE0-429D-9CDB7C139000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 descr="RK Logga VIT">
            <a:extLst>
              <a:ext uri="{FF2B5EF4-FFF2-40B4-BE49-F238E27FC236}">
                <a16:creationId xmlns:a16="http://schemas.microsoft.com/office/drawing/2014/main" id="{64C1D917-BB2B-B15C-1050-2FB82D5315C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545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0C50-572B-47DC-A58B-CDFE5A030283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E9DEFBD8-F506-F7BF-6B7D-2AEEFF3FCD06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RK Logga VIT">
            <a:extLst>
              <a:ext uri="{FF2B5EF4-FFF2-40B4-BE49-F238E27FC236}">
                <a16:creationId xmlns:a16="http://schemas.microsoft.com/office/drawing/2014/main" id="{66F6BE7F-637E-4F37-0C5C-6FF82C0E26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2800" y="6160946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8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7200" tIns="223200" rIns="121917" bIns="60958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BA93-5507-47D4-BA73-9510C4CFB7E1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79D80012-F9D3-E395-A3EA-A7344C3FAED1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C8A3A7BB-A31F-C4E2-D619-848E25548CD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70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gr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BD43-795F-4C50-AF45-3CB157E8B4A8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ektangel 5" descr="TagShape">
            <a:extLst>
              <a:ext uri="{FF2B5EF4-FFF2-40B4-BE49-F238E27FC236}">
                <a16:creationId xmlns:a16="http://schemas.microsoft.com/office/drawing/2014/main" id="{CB8C9879-665B-07B6-9A8D-DCC011EFCBBC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C90757C5-8CD0-9944-84EA-213DF02D637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16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med utfall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
              </a:t>
            </a:r>
          </a:p>
        </p:txBody>
      </p:sp>
      <p:sp>
        <p:nvSpPr>
          <p:cNvPr id="2" name="Rubrik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  <a:ln w="19050">
            <a:solidFill>
              <a:schemeClr val="bg1"/>
            </a:solidFill>
          </a:ln>
        </p:spPr>
        <p:txBody>
          <a:bodyPr lIns="374400" tIns="223200" rIns="180000" anchor="t">
            <a:noAutofit/>
          </a:bodyPr>
          <a:lstStyle>
            <a:lvl1pPr algn="l"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0CC14C-A365-460A-878B-7590651A3474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9D8E1690-8DE9-6FB4-3FE1-A4D59E84664D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 VIT">
            <a:extLst>
              <a:ext uri="{FF2B5EF4-FFF2-40B4-BE49-F238E27FC236}">
                <a16:creationId xmlns:a16="http://schemas.microsoft.com/office/drawing/2014/main" id="{B4111D92-2FAB-DC39-8FF5-3340CB728B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3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AB80-E3F7-43B6-99B8-2CCF2C5AB7C1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911CB87C-FF17-B846-C4E4-629641987CCE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76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>
            <a:lvl1pPr marL="468000" indent="-468000">
              <a:buFont typeface="+mj-lt"/>
              <a:buAutoNum type="arabicPeriod"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482-D5BE-411A-B1B9-E63121B0B9A5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AAB9E672-08FD-4986-988E-4F6A2AA9561E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359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622800" y="1890000"/>
            <a:ext cx="8074800" cy="4129200"/>
          </a:xfrm>
        </p:spPr>
        <p:txBody>
          <a:bodyPr rIns="0"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235719-514E-4809-A146-B18FB1267448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ABBA8FB9-BD29-F042-05DE-787F0BB9AEB8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57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44000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44000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5AEC9-DCD9-42C2-AC7B-9AE0978E715F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Rektangel 3" descr="TagShape">
            <a:extLst>
              <a:ext uri="{FF2B5EF4-FFF2-40B4-BE49-F238E27FC236}">
                <a16:creationId xmlns:a16="http://schemas.microsoft.com/office/drawing/2014/main" id="{9B86D601-FE23-06B1-F02F-25097737F045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Bildobjekt 5" descr="RK Logga VIT">
            <a:extLst>
              <a:ext uri="{FF2B5EF4-FFF2-40B4-BE49-F238E27FC236}">
                <a16:creationId xmlns:a16="http://schemas.microsoft.com/office/drawing/2014/main" id="{1FCE77AC-EC08-02C1-8A0F-1A2D35D4BAB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26501" y="6159719"/>
            <a:ext cx="1746767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02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8" y="1890000"/>
            <a:ext cx="5338800" cy="41276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6887" y="1890000"/>
            <a:ext cx="5338800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C056-EBF6-44F4-AA05-D318978CEEB2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5" name="Rektangel 4" descr="TagShape">
            <a:extLst>
              <a:ext uri="{FF2B5EF4-FFF2-40B4-BE49-F238E27FC236}">
                <a16:creationId xmlns:a16="http://schemas.microsoft.com/office/drawing/2014/main" id="{C0909D7D-4435-433A-C99F-9605D133CF4A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833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8" y="1499927"/>
            <a:ext cx="5338800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798" y="2426462"/>
            <a:ext cx="5338800" cy="360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26887" y="1496145"/>
            <a:ext cx="5338800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30900" y="2426400"/>
            <a:ext cx="5338800" cy="360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D6F9-8485-4043-A67C-56589D32B672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C40384C5-A6B3-A3ED-BE6A-F360E786E1FE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98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0CFB-13F3-48C0-BA62-2701E0DEAD43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" name="Rektangel 2" descr="TagShape">
            <a:extLst>
              <a:ext uri="{FF2B5EF4-FFF2-40B4-BE49-F238E27FC236}">
                <a16:creationId xmlns:a16="http://schemas.microsoft.com/office/drawing/2014/main" id="{4286A99D-2249-7F2E-8DE2-AF29FC4FC627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29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28A3D-0DB0-43F7-B56E-F59C207974A1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ektangel 1" descr="TagShape">
            <a:extLst>
              <a:ext uri="{FF2B5EF4-FFF2-40B4-BE49-F238E27FC236}">
                <a16:creationId xmlns:a16="http://schemas.microsoft.com/office/drawing/2014/main" id="{3CCAE74B-A155-A1B7-1B5B-BCDD88472853}"/>
              </a:ext>
            </a:extLst>
          </p:cNvPr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64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5808" cy="102974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890713"/>
            <a:ext cx="10946901" cy="412908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90532" y="297899"/>
            <a:ext cx="977891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6C37EBDB-E3D6-441D-8D74-0BD88E948927}" type="datetime1">
              <a:rPr lang="sv-SE" smtClean="0"/>
              <a:t>2025-09-29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12123" y="6304768"/>
            <a:ext cx="80640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082155" y="6304768"/>
            <a:ext cx="4824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baseline="0">
                <a:solidFill>
                  <a:schemeClr val="tx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 descr="TagShape">
            <a:extLst>
              <a:ext uri="{FF2B5EF4-FFF2-40B4-BE49-F238E27FC236}">
                <a16:creationId xmlns:a16="http://schemas.microsoft.com/office/drawing/2014/main" id="{3107A60E-A623-9CBA-8C07-93ADCB5C7CC1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RK Logga">
            <a:extLst>
              <a:ext uri="{FF2B5EF4-FFF2-40B4-BE49-F238E27FC236}">
                <a16:creationId xmlns:a16="http://schemas.microsoft.com/office/drawing/2014/main" id="{08CA4817-37A0-EEE0-9B00-D1F165BBF343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rcRect/>
          <a:stretch>
            <a:fillRect/>
          </a:stretch>
        </p:blipFill>
        <p:spPr>
          <a:xfrm>
            <a:off x="623392" y="6159720"/>
            <a:ext cx="1743722" cy="5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42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0" r:id="rId11"/>
    <p:sldLayoutId id="2147483674" r:id="rId12"/>
    <p:sldLayoutId id="2147483677" r:id="rId13"/>
    <p:sldLayoutId id="2147483676" r:id="rId14"/>
    <p:sldLayoutId id="2147483671" r:id="rId15"/>
    <p:sldLayoutId id="2147483675" r:id="rId16"/>
    <p:sldLayoutId id="2147483673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793" userDrawn="1">
          <p15:clr>
            <a:srgbClr val="F26B43"/>
          </p15:clr>
        </p15:guide>
        <p15:guide id="4" orient="horz" pos="1191">
          <p15:clr>
            <a:srgbClr val="F26B43"/>
          </p15:clr>
        </p15:guide>
        <p15:guide id="5" pos="393" userDrawn="1">
          <p15:clr>
            <a:srgbClr val="F26B43"/>
          </p15:clr>
        </p15:guide>
        <p15:guide id="6" pos="72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595607-46F1-A55A-686C-40B8437494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5000" dirty="0">
                <a:ea typeface="Open Sans Light" panose="020B0306030504020204" pitchFamily="34" charset="0"/>
                <a:cs typeface="Open Sans Light" panose="020B0306030504020204" pitchFamily="34" charset="0"/>
              </a:rPr>
              <a:t>Sverige ökar det civila stödet</a:t>
            </a:r>
            <a:br>
              <a:rPr lang="sv-SE" sz="5000" dirty="0"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lang="sv-SE" sz="5000" dirty="0">
                <a:ea typeface="Open Sans Light" panose="020B0306030504020204" pitchFamily="34" charset="0"/>
                <a:cs typeface="Open Sans Light" panose="020B0306030504020204" pitchFamily="34" charset="0"/>
              </a:rPr>
              <a:t>till Ukraina</a:t>
            </a:r>
            <a:endParaRPr lang="sv-SE" sz="50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6CD9243-F36F-F71F-D1D0-E9C1835191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Pressträff</a:t>
            </a:r>
            <a:r>
              <a:rPr lang="en-US" dirty="0"/>
              <a:t> med </a:t>
            </a:r>
            <a:r>
              <a:rPr lang="en-US" dirty="0" err="1"/>
              <a:t>bistånds</a:t>
            </a:r>
            <a:r>
              <a:rPr lang="en-US" dirty="0"/>
              <a:t>- och </a:t>
            </a:r>
            <a:r>
              <a:rPr lang="en-US" dirty="0" err="1"/>
              <a:t>utrikeshandelsminister</a:t>
            </a: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Benjamin </a:t>
            </a:r>
            <a:r>
              <a:rPr lang="en-US" dirty="0" err="1"/>
              <a:t>Dousa</a:t>
            </a:r>
            <a:endParaRPr lang="en-US" dirty="0"/>
          </a:p>
          <a:p>
            <a:endParaRPr lang="en-US" dirty="0"/>
          </a:p>
          <a:p>
            <a:r>
              <a:rPr lang="en-US" dirty="0"/>
              <a:t>September 2025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601385C-5B07-398E-ED56-ED293BA47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43F5547-57C6-F7F5-17AA-30E937BEF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786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AA4B6B-C388-7497-E9EE-2DDB8BAE1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dirty="0"/>
              <a:t>Stora behov av uppbyggnad, utveckling och humanitärt stöd i Ukraina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4E8C742-3D9D-AF2F-F977-008B7E8065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Kriget har orsakat enorm förstörelse i Ukraina. 13% av Ukrainas bostäder uppskattas ha förstörts eller skadats.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Ryssland har den senaste tiden ökat sina luftattacker med drönare och robotar mot Ukraina.</a:t>
            </a:r>
          </a:p>
          <a:p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Totalt 12,7 miljoner människor är i behov av humanitärt stöd 2025.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28ACF75-6C6C-9058-DC09-BCB172E27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47FF0F1-0025-E82C-6DB1-141B01857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50244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977EB5-A8E7-960B-9DBA-406F8F02C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dirty="0"/>
              <a:t>Nytt civilt stödpaket till Ukraina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ADE0A12-CCB5-BFD1-9D23-6E7E56CFD2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Sverige går fram med ett nytt stödpaket på 1,145 miljarder kronor till Ukraina.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Stöd till bland annat reparationer av infrastruktur och bostäder, samt minröjning och oberoende media.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En humanitär del av stödet för att möta omfattande humanitära behov i Ukraina.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1A41D13-9F9E-7554-20B2-B9C71223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CB8698-9D5E-7AF1-F01B-F24366337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8396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FCBA61-FAC5-9DD4-9E7F-CA9283773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dirty="0"/>
              <a:t>Fördelning av stödet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6FA2C61-F3D4-4C16-EC8C-6C3C3D0427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450 miljoner kronor i stöd för att möta Ukrainas energibehov.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385 miljoner kronor till Världsbankens fond för Ukrainas uppbyggnad.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100 miljoner kronor till minröjning.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30 miljoner kronor till oberoende media.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2ACFF5B-99CD-588E-2CDB-2381C7C3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F99B906-0C07-363C-0FA5-622676DBF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9677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3B86FE-2C56-8695-328D-B59BB55C5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dirty="0"/>
              <a:t>Humanitärt stöd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C62B0CB-2F05-4471-BECE-B99223892D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Omfattande humanitära behov i Ukraina.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145 miljoner kronor i svenskt humanitärt stöd till Ukraina.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Svenskt stöd kommer bland annat finansiera matpaket, uppvärmningen av skolor och mödrahälsovård.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B9E23DB-C7EF-3684-61F2-81682755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07A72E2-C3A3-3DBE-1834-F3A2AA60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4522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D37CFB-DC0A-A22F-138B-91A7929BB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8D2AF3E-124E-A11B-E578-1C473D4AC9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Ukraina kämpar för sin egen frihet och vår.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Vårt nya civila stödpaket på 1,145 miljarder kronor visar att vi kommer att stötta Ukraina så länge som det krävs.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EAF518B-F1A6-AEAF-939A-02EE2519D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06F34D9-4FA7-B2E5-DF58-96D487699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2405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A63145-EE07-4BC9-4F17-6605A662C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Appendix, hela stödpaketet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A73E444-7DA9-5D70-8F23-6C4B044C87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700" dirty="0"/>
              <a:t>Utvecklingsstöd:</a:t>
            </a:r>
          </a:p>
          <a:p>
            <a:pPr marL="457200" indent="-457200">
              <a:buFontTx/>
              <a:buChar char="-"/>
            </a:pPr>
            <a:r>
              <a:rPr lang="sv-SE" sz="1700" dirty="0"/>
              <a:t>450 miljoner kronor till </a:t>
            </a:r>
            <a:r>
              <a:rPr lang="sv-SE" sz="1700" dirty="0" err="1"/>
              <a:t>Ukraine</a:t>
            </a:r>
            <a:r>
              <a:rPr lang="sv-SE" sz="1700" dirty="0"/>
              <a:t> Energy Support </a:t>
            </a:r>
            <a:r>
              <a:rPr lang="sv-SE" sz="1700" dirty="0" err="1"/>
              <a:t>Fund</a:t>
            </a:r>
            <a:endParaRPr lang="sv-SE" sz="1700" dirty="0"/>
          </a:p>
          <a:p>
            <a:pPr marL="457200" indent="-457200">
              <a:buFontTx/>
              <a:buChar char="-"/>
            </a:pPr>
            <a:r>
              <a:rPr lang="sv-SE" sz="1700" dirty="0"/>
              <a:t>385 miljoner kronor till Världsbankens fond för Ukrainas uppbyggnad</a:t>
            </a:r>
          </a:p>
          <a:p>
            <a:pPr marL="457200" indent="-457200">
              <a:buFontTx/>
              <a:buChar char="-"/>
            </a:pPr>
            <a:r>
              <a:rPr lang="sv-SE" sz="1700" dirty="0">
                <a:latin typeface="+mj-lt"/>
              </a:rPr>
              <a:t>100 miljoner kronor till minröjning</a:t>
            </a:r>
          </a:p>
          <a:p>
            <a:pPr marL="457200" indent="-457200">
              <a:buFontTx/>
              <a:buChar char="-"/>
            </a:pPr>
            <a:r>
              <a:rPr lang="sv-SE" sz="1700" dirty="0"/>
              <a:t>30 miljoner kronor</a:t>
            </a:r>
            <a:r>
              <a:rPr lang="sv-SE" sz="1700" dirty="0">
                <a:latin typeface="+mj-lt"/>
              </a:rPr>
              <a:t> till oberoende media</a:t>
            </a:r>
          </a:p>
          <a:p>
            <a:pPr marL="457200" indent="-457200">
              <a:buFontTx/>
              <a:buChar char="-"/>
            </a:pPr>
            <a:r>
              <a:rPr lang="sv-SE" sz="1700" dirty="0"/>
              <a:t>25 miljoner kronor för att stärka rättssektorn</a:t>
            </a:r>
          </a:p>
          <a:p>
            <a:pPr marL="457200" indent="-457200">
              <a:buFontTx/>
              <a:buChar char="-"/>
            </a:pPr>
            <a:r>
              <a:rPr lang="sv-SE" sz="1700" dirty="0"/>
              <a:t>10 miljoner kronor till Sida för fördelning, för att stärka yrkesutbildningen</a:t>
            </a:r>
          </a:p>
          <a:p>
            <a:pPr marL="457200" indent="-457200">
              <a:buFontTx/>
              <a:buChar char="-"/>
            </a:pPr>
            <a:endParaRPr lang="sv-SE" sz="1700" dirty="0">
              <a:latin typeface="+mj-lt"/>
            </a:endParaRPr>
          </a:p>
          <a:p>
            <a:r>
              <a:rPr lang="sv-SE" sz="1700" dirty="0">
                <a:latin typeface="+mj-lt"/>
              </a:rPr>
              <a:t>Humanitärt:</a:t>
            </a:r>
          </a:p>
          <a:p>
            <a:pPr marL="457200" indent="-457200">
              <a:buFontTx/>
              <a:buChar char="-"/>
            </a:pPr>
            <a:r>
              <a:rPr lang="sv-SE" sz="1700" dirty="0"/>
              <a:t>50 miljoner kronor till FN:s livsmedelsprogram, WFP</a:t>
            </a:r>
          </a:p>
          <a:p>
            <a:pPr marL="457200" indent="-457200">
              <a:buFontTx/>
              <a:buChar char="-"/>
            </a:pPr>
            <a:r>
              <a:rPr lang="sv-SE" sz="1700" dirty="0"/>
              <a:t>30 miljoner kronor till FN:s flyktingorgan, UNHCR</a:t>
            </a:r>
          </a:p>
          <a:p>
            <a:pPr marL="457200" indent="-457200">
              <a:buFontTx/>
              <a:buChar char="-"/>
            </a:pPr>
            <a:r>
              <a:rPr lang="sv-SE" sz="1700" dirty="0"/>
              <a:t>25 miljoner kronor till FN:s barnfond, Unicef</a:t>
            </a:r>
          </a:p>
          <a:p>
            <a:pPr marL="457200" indent="-457200">
              <a:buFontTx/>
              <a:buChar char="-"/>
            </a:pPr>
            <a:r>
              <a:rPr lang="sv-SE" sz="1700" dirty="0"/>
              <a:t>20 miljoner kronor till FN:s befolkningsfond, UNFPA</a:t>
            </a:r>
          </a:p>
          <a:p>
            <a:pPr marL="457200" indent="-457200">
              <a:buFontTx/>
              <a:buChar char="-"/>
            </a:pPr>
            <a:r>
              <a:rPr lang="sv-SE" sz="1700" dirty="0"/>
              <a:t>20 miljoner kronor av svenska medel till Rädda Barnen öronmärks för att hjälpa ukrainska barn och deras familjer 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8A33C62-877E-4838-C580-495058AC8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Utrikesdepartementet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C598B58-BCD2-55FA-A59D-3EEC29293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83693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MENUOP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" val="RK Logga"/>
  <p:tag name="RK LOGGAHEIGHT" val="39,7765350341797"/>
  <p:tag name="RK LOGGAWIDTH" val="137,30094909668"/>
  <p:tag name="RK LOGGALEFT" val="49,0859832763672"/>
  <p:tag name="RK LOGGATOP" val="485,017333984375"/>
  <p:tag name="RK LOGGACROPLEFT" val="0"/>
  <p:tag name="RK LOGGACROPRIGHT" val="0"/>
  <p:tag name="RK LOGGACROPTOP" val="0"/>
  <p:tag name="RK LOGGACROPBOTTOM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0393714904785"/>
  <p:tag name="RK LOGGA VITTOP" val="485,113861083984"/>
  <p:tag name="RK LOGGA VITCROPLEFT" val="0"/>
  <p:tag name="RK LOGGA VITCROPRIGHT" val="0"/>
  <p:tag name="RK LOGGA VITCROPTOP" val="0"/>
  <p:tag name="RK LOGGA VITCROPBOTTOM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K LOGGA VIT" val="RK Logga VIT"/>
  <p:tag name="RK LOGGA VITHEIGHT" val="39,6567726135254"/>
  <p:tag name="RK LOGGA VITWIDTH" val="137,540710449219"/>
  <p:tag name="RK LOGGA VITLEFT" val="49,3307876586914"/>
  <p:tag name="RK LOGGA VITTOP" val="485,017242431641"/>
  <p:tag name="RK LOGGA VITCROPLEFT" val="0"/>
  <p:tag name="RK LOGGA VITCROPRIGHT" val="0"/>
  <p:tag name="RK LOGGA VITCROPTOP" val="0"/>
  <p:tag name="RK LOGGA VITCROPBOTTOM" val="0"/>
</p:tagLst>
</file>

<file path=ppt/theme/theme1.xml><?xml version="1.0" encoding="utf-8"?>
<a:theme xmlns:a="http://schemas.openxmlformats.org/drawingml/2006/main" name="RK PPT">
  <a:themeElements>
    <a:clrScheme name="Regeringskansliet">
      <a:dk1>
        <a:sysClr val="windowText" lastClr="000000"/>
      </a:dk1>
      <a:lt1>
        <a:sysClr val="window" lastClr="FFFFFF"/>
      </a:lt1>
      <a:dk2>
        <a:srgbClr val="716B5F"/>
      </a:dk2>
      <a:lt2>
        <a:srgbClr val="DFDDD9"/>
      </a:lt2>
      <a:accent1>
        <a:srgbClr val="1A3050"/>
      </a:accent1>
      <a:accent2>
        <a:srgbClr val="DFDDD9"/>
      </a:accent2>
      <a:accent3>
        <a:srgbClr val="467199"/>
      </a:accent3>
      <a:accent4>
        <a:srgbClr val="A0B6C9"/>
      </a:accent4>
      <a:accent5>
        <a:srgbClr val="716B5F"/>
      </a:accent5>
      <a:accent6>
        <a:srgbClr val="E0E7EE"/>
      </a:accent6>
      <a:hlink>
        <a:srgbClr val="0563C1"/>
      </a:hlink>
      <a:folHlink>
        <a:srgbClr val="954F72"/>
      </a:folHlink>
    </a:clrScheme>
    <a:fontScheme name="Regeringskansl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eringskansliet svenska test2.potx" id="{4EBAB17A-9426-49C6-BACD-5E2542AC1E79}" vid="{B07C2EC0-43B9-40ED-8E06-759364FEDD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Regeringskansliet svenska</Template>
  <TotalTime>0</TotalTime>
  <Words>350</Words>
  <Application>Microsoft Office PowerPoint</Application>
  <PresentationFormat>Bredbild</PresentationFormat>
  <Paragraphs>64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Open Sans Light</vt:lpstr>
      <vt:lpstr>RK PPT</vt:lpstr>
      <vt:lpstr>Sverige ökar det civila stödet till Ukraina</vt:lpstr>
      <vt:lpstr>Stora behov av uppbyggnad, utveckling och humanitärt stöd i Ukraina</vt:lpstr>
      <vt:lpstr>Nytt civilt stödpaket till Ukraina</vt:lpstr>
      <vt:lpstr>Fördelning av stödet</vt:lpstr>
      <vt:lpstr>Humanitärt stöd</vt:lpstr>
      <vt:lpstr>Sammanfattning</vt:lpstr>
      <vt:lpstr>Appendix, hela stödpaketet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Elisa Agnevall</dc:creator>
  <cp:lastModifiedBy>Elisa Agnevall</cp:lastModifiedBy>
  <cp:revision>1</cp:revision>
  <dcterms:created xsi:type="dcterms:W3CDTF">2025-09-29T10:35:05Z</dcterms:created>
  <dcterms:modified xsi:type="dcterms:W3CDTF">2025-09-29T10:40:09Z</dcterms:modified>
  <cp:version>2.0.0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RK</vt:lpwstr>
  </property>
  <property fmtid="{D5CDD505-2E9C-101B-9397-08002B2CF9AE}" pid="3" name="Language">
    <vt:lpwstr>1053</vt:lpwstr>
  </property>
</Properties>
</file>