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3" r:id="rId2"/>
    <p:sldId id="264" r:id="rId3"/>
    <p:sldId id="265" r:id="rId4"/>
    <p:sldId id="257" r:id="rId5"/>
    <p:sldId id="259" r:id="rId6"/>
    <p:sldId id="262" r:id="rId7"/>
    <p:sldId id="261" r:id="rId8"/>
  </p:sldIdLst>
  <p:sldSz cx="12192000" cy="6858000"/>
  <p:notesSz cx="6858000" cy="9144000"/>
  <p:custDataLst>
    <p:tags r:id="rId10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43BA52C-E3CE-C285-E698-73FE40771498}" name="Henrik U Holmström" initials="HUH" userId="S::henrik.u.holmstrom@regeringskansliet.se::81fe81ee-801a-4dc7-96e5-ecff0d9cd47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85714" autoAdjust="0"/>
  </p:normalViewPr>
  <p:slideViewPr>
    <p:cSldViewPr snapToGrid="0">
      <p:cViewPr varScale="1">
        <p:scale>
          <a:sx n="46" d="100"/>
          <a:sy n="46" d="100"/>
        </p:scale>
        <p:origin x="7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33A9D9-45EF-4BDD-9C9F-1CF6B96590F2}" type="datetimeFigureOut">
              <a:rPr lang="sv-SE" smtClean="0"/>
              <a:t>2024-10-28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DB0CC-DF8C-47F8-9DC3-746D47766E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7394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DDB0CC-DF8C-47F8-9DC3-746D47766E9D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9741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93268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88574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FD133023-2D65-4777-7FC2-551E56717787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 descr="RK Logga VIT">
            <a:extLst>
              <a:ext uri="{FF2B5EF4-FFF2-40B4-BE49-F238E27FC236}">
                <a16:creationId xmlns:a16="http://schemas.microsoft.com/office/drawing/2014/main" id="{2C0980C5-C65B-A704-A535-D368255CB9C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19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8" y="1890000"/>
            <a:ext cx="3445200" cy="41256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375243" y="1890000"/>
            <a:ext cx="3445200" cy="41256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8127687" y="1890000"/>
            <a:ext cx="3445200" cy="41256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2F3F3F-D4CD-4C78-B476-8DD550FFE88E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A03E62B6-90BB-7741-AE83-590EB847977D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649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två bildtext/kä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8" y="1890000"/>
            <a:ext cx="5338800" cy="3421021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622800" y="5486401"/>
            <a:ext cx="5338800" cy="532800"/>
          </a:xfrm>
        </p:spPr>
        <p:txBody>
          <a:bodyPr anchor="b"/>
          <a:lstStyle>
            <a:lvl1pPr marL="0" indent="0" algn="r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Bildtext/källa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890000"/>
            <a:ext cx="5337668" cy="4125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7A0106-448D-4074-8D09-F6351A6A1C03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1ABB8FDF-8656-7673-8487-BD5054A723E9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4084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8" y="1890000"/>
            <a:ext cx="5338800" cy="4125600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890000"/>
            <a:ext cx="5337668" cy="4125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FC-2B4E-4F40-B466-24D3BD765199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A257C695-A683-DFC3-CDDF-ED1AC9B6079B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27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04154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99460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98C7DB75-CC5D-7B5B-F1C6-224956B34595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5B2675C1-28ED-3318-1AE1-D5C2F595341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545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srubrik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0C50-572B-47DC-A58B-CDFE5A030283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5BAE778C-2CC2-7036-A030-354C853B9FC6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RK Logga VIT">
            <a:extLst>
              <a:ext uri="{FF2B5EF4-FFF2-40B4-BE49-F238E27FC236}">
                <a16:creationId xmlns:a16="http://schemas.microsoft.com/office/drawing/2014/main" id="{874A5D3F-2242-AD3A-8A59-908C7F2CB4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800" y="6160946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8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7200" tIns="223200" rIns="121917" bIns="60958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BA93-5507-47D4-BA73-9510C4CFB7E1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AB94219C-496C-0965-5AFE-156AD8CE4593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A88FF139-54D7-2A02-03F6-1DE4A6023DA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0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gr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BD43-795F-4C50-AF45-3CB157E8B4A8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E0DC4EB2-0C8C-7CE1-E64A-BB325001F4B6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4FB03B52-88DF-C768-8902-64D004DA12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16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med utfall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
              </a:t>
            </a:r>
          </a:p>
        </p:txBody>
      </p:sp>
      <p:sp>
        <p:nvSpPr>
          <p:cNvPr id="2" name="Rubrik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  <a:ln w="19050">
            <a:solidFill>
              <a:schemeClr val="bg1"/>
            </a:solidFill>
          </a:ln>
        </p:spPr>
        <p:txBody>
          <a:bodyPr lIns="374400" tIns="223200" rIns="180000" anchor="t">
            <a:noAutofit/>
          </a:bodyPr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0CC14C-A365-460A-878B-7590651A3474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50E2EC80-5FB7-6EAA-4291-BDB64DBB78CC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 descr="RK Logga VIT">
            <a:extLst>
              <a:ext uri="{FF2B5EF4-FFF2-40B4-BE49-F238E27FC236}">
                <a16:creationId xmlns:a16="http://schemas.microsoft.com/office/drawing/2014/main" id="{17C55547-F6B8-0077-DF83-D478D478CA7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37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235B779B-E3EC-20F4-044B-377DEDDDA735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776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>
            <a:lvl1pPr marL="468000" indent="-468000">
              <a:buFont typeface="+mj-lt"/>
              <a:buAutoNum type="arabicPeriod"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E482-D5BE-411A-B1B9-E63121B0B9A5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29EA2593-6B75-8F12-43BC-BF2015F38E5C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359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22800" y="1890000"/>
            <a:ext cx="8074800" cy="4129200"/>
          </a:xfrm>
        </p:spPr>
        <p:txBody>
          <a:bodyPr rIns="0"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235719-514E-4809-A146-B18FB1267448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FF45278F-072A-0AC1-1E7E-2F2CFB1AAE09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657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44000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44000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AEC9-DCD9-42C2-AC7B-9AE0978E715F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5FB3D9BA-F662-259C-807B-098EE79FADFD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Bildobjekt 5" descr="RK Logga VIT">
            <a:extLst>
              <a:ext uri="{FF2B5EF4-FFF2-40B4-BE49-F238E27FC236}">
                <a16:creationId xmlns:a16="http://schemas.microsoft.com/office/drawing/2014/main" id="{62CFD5D3-F4D5-90B3-4DFA-3967398CC18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02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8" y="1890000"/>
            <a:ext cx="5338800" cy="41276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6887" y="1890000"/>
            <a:ext cx="5338800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C056-EBF6-44F4-AA05-D318978CEEB2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341C6EE3-447B-AAFC-D8A1-3833531EC56F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833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8" y="1499927"/>
            <a:ext cx="5338800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798" y="2426462"/>
            <a:ext cx="5338800" cy="360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226887" y="1496145"/>
            <a:ext cx="5338800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230900" y="2426400"/>
            <a:ext cx="5338800" cy="360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D6F9-8485-4043-A67C-56589D32B672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2DAC075C-DE73-3BB8-3D73-ED692C009662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298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0CFB-13F3-48C0-BA62-2701E0DEAD43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" name="Rektangel 2" descr="TagShape">
            <a:extLst>
              <a:ext uri="{FF2B5EF4-FFF2-40B4-BE49-F238E27FC236}">
                <a16:creationId xmlns:a16="http://schemas.microsoft.com/office/drawing/2014/main" id="{3B87E05E-C3E8-B0AD-DD51-A0EFB1EF40BA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29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A3D-0DB0-43F7-B56E-F59C207974A1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6F0AFFB4-B9E1-014F-5E9A-C39AED277635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064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5808" cy="102974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890713"/>
            <a:ext cx="10946901" cy="41290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90532" y="297899"/>
            <a:ext cx="97789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C37EBDB-E3D6-441D-8D74-0BD88E948927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12123" y="6304768"/>
            <a:ext cx="80640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082155" y="6304768"/>
            <a:ext cx="4824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 b="0" baseline="0">
                <a:solidFill>
                  <a:schemeClr val="tx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5A665721-93A5-7863-3DF4-F5DF0BA179C7}"/>
              </a:ext>
            </a:extLst>
          </p:cNvPr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 descr="RK Logga">
            <a:extLst>
              <a:ext uri="{FF2B5EF4-FFF2-40B4-BE49-F238E27FC236}">
                <a16:creationId xmlns:a16="http://schemas.microsoft.com/office/drawing/2014/main" id="{538E66C0-6A9F-9353-C884-3B9702D7D159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392" y="6159720"/>
            <a:ext cx="1743722" cy="50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42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0" r:id="rId11"/>
    <p:sldLayoutId id="2147483674" r:id="rId12"/>
    <p:sldLayoutId id="2147483677" r:id="rId13"/>
    <p:sldLayoutId id="2147483676" r:id="rId14"/>
    <p:sldLayoutId id="2147483671" r:id="rId15"/>
    <p:sldLayoutId id="2147483675" r:id="rId16"/>
    <p:sldLayoutId id="2147483673" r:id="rId1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793" userDrawn="1">
          <p15:clr>
            <a:srgbClr val="F26B43"/>
          </p15:clr>
        </p15:guide>
        <p15:guide id="4" orient="horz" pos="1191">
          <p15:clr>
            <a:srgbClr val="F26B43"/>
          </p15:clr>
        </p15:guide>
        <p15:guide id="5" pos="393" userDrawn="1">
          <p15:clr>
            <a:srgbClr val="F26B43"/>
          </p15:clr>
        </p15:guide>
        <p15:guide id="6" pos="72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BEA5EA-D78D-4359-2AF7-F3C82FD7C8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4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Utökade befogenheter för en tryggare och säkrare ungdomsvård</a:t>
            </a:r>
            <a:endParaRPr lang="sv-SE" sz="48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5F9C7B4-9936-EC00-8111-EE02155A78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9460" y="3444361"/>
            <a:ext cx="8898044" cy="1655762"/>
          </a:xfrm>
        </p:spPr>
        <p:txBody>
          <a:bodyPr/>
          <a:lstStyle/>
          <a:p>
            <a:r>
              <a:rPr lang="sv-SE" dirty="0"/>
              <a:t>Camilla Waltersson Grönvall, socialtjänstminister</a:t>
            </a:r>
          </a:p>
          <a:p>
            <a:r>
              <a:rPr lang="sv-SE" dirty="0"/>
              <a:t>Caroline Oredsson, utredare</a:t>
            </a:r>
          </a:p>
          <a:p>
            <a:endParaRPr lang="sv-SE" dirty="0"/>
          </a:p>
          <a:p>
            <a:r>
              <a:rPr lang="sv-SE" sz="2000" dirty="0"/>
              <a:t>28 oktober 2024</a:t>
            </a: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D5AC8A9-DF44-A05C-7712-353376592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B282510-C655-1777-2959-6E8667E89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37966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SiS</a:t>
            </a:r>
            <a:r>
              <a:rPr lang="sv-SE" dirty="0"/>
              <a:t> reformeras i grunden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54" y="1838426"/>
            <a:ext cx="11574346" cy="4373875"/>
          </a:xfrm>
        </p:spPr>
        <p:txBody>
          <a:bodyPr/>
          <a:lstStyle/>
          <a:p>
            <a:r>
              <a:rPr lang="sv-SE" sz="2800" dirty="0"/>
              <a:t>Utredning gör grundlig översyn av statliga barn- och ungdomsvården – både av uppdrag och organisation</a:t>
            </a:r>
            <a:br>
              <a:rPr lang="sv-SE" sz="2800" dirty="0"/>
            </a:br>
            <a:endParaRPr lang="sv-SE" sz="2800" dirty="0"/>
          </a:p>
          <a:p>
            <a:r>
              <a:rPr lang="sv-SE" sz="2800" dirty="0"/>
              <a:t>Omfattande budgetsatsningar</a:t>
            </a:r>
            <a:br>
              <a:rPr lang="sv-SE" sz="2800" dirty="0"/>
            </a:br>
            <a:endParaRPr lang="sv-SE" sz="2800" dirty="0"/>
          </a:p>
          <a:p>
            <a:r>
              <a:rPr lang="sv-SE" sz="2800" dirty="0"/>
              <a:t>Tydligare styrning med ny instruktion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Socialdepartementet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401B8861-3DEA-C626-9F90-DD49FD4848A8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8665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Större trygghet och säkerhet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00" y="1746554"/>
            <a:ext cx="11603657" cy="3999948"/>
          </a:xfrm>
        </p:spPr>
        <p:txBody>
          <a:bodyPr/>
          <a:lstStyle/>
          <a:p>
            <a:r>
              <a:rPr lang="sv-SE" sz="2800" dirty="0"/>
              <a:t>Begränsning och kontroll av elektroniska kommunikationstjänster och besök</a:t>
            </a:r>
            <a:br>
              <a:rPr lang="sv-SE" sz="2800" dirty="0"/>
            </a:br>
            <a:endParaRPr lang="sv-SE" sz="2800" dirty="0"/>
          </a:p>
          <a:p>
            <a:r>
              <a:rPr lang="sv-SE" sz="2800" dirty="0"/>
              <a:t>Avskildhet i anslutning till dygnsvilan</a:t>
            </a:r>
            <a:br>
              <a:rPr lang="sv-SE" sz="2800" dirty="0"/>
            </a:br>
            <a:endParaRPr lang="sv-SE" sz="2800" dirty="0"/>
          </a:p>
          <a:p>
            <a:r>
              <a:rPr lang="sv-SE" sz="2800" dirty="0"/>
              <a:t>Den tredje och sista redovisningen skapar ytterligare möjligheter till trygga och säkra ungdomshem och LVM-hem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Socialdepartementet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401B8861-3DEA-C626-9F90-DD49FD4848A8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5651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096" y="179279"/>
            <a:ext cx="10945808" cy="1029740"/>
          </a:xfrm>
        </p:spPr>
        <p:txBody>
          <a:bodyPr/>
          <a:lstStyle/>
          <a:p>
            <a:r>
              <a:rPr lang="sv-SE" dirty="0"/>
              <a:t>Bakgrund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096" y="1209019"/>
            <a:ext cx="13189886" cy="3761724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sv-SE" sz="2400" b="1" dirty="0"/>
              <a:t>Utgångspunkt    </a:t>
            </a:r>
          </a:p>
          <a:p>
            <a:pPr>
              <a:spcAft>
                <a:spcPts val="1200"/>
              </a:spcAft>
            </a:pPr>
            <a:r>
              <a:rPr lang="sv-SE" sz="2400" dirty="0"/>
              <a:t>Vårdlagstiftning, fri- och rättigheter, proportionalitetsprincipen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v-SE" sz="2400" b="1" dirty="0"/>
              <a:t>Utmaningar	    </a:t>
            </a:r>
          </a:p>
          <a:p>
            <a:pPr>
              <a:spcAft>
                <a:spcPts val="1200"/>
              </a:spcAft>
            </a:pPr>
            <a:r>
              <a:rPr lang="sv-SE" sz="2400" dirty="0"/>
              <a:t>Samhällsutvecklingen</a:t>
            </a:r>
          </a:p>
          <a:p>
            <a:pPr>
              <a:spcAft>
                <a:spcPts val="1200"/>
              </a:spcAft>
            </a:pPr>
            <a:r>
              <a:rPr lang="sv-SE" sz="2400" dirty="0"/>
              <a:t>Omfattande vård- och behandlingsbehov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v-SE" sz="2400" b="1" dirty="0"/>
              <a:t>Behov		    </a:t>
            </a:r>
          </a:p>
          <a:p>
            <a:pPr>
              <a:spcAft>
                <a:spcPts val="1200"/>
              </a:spcAft>
            </a:pPr>
            <a:r>
              <a:rPr lang="sv-SE" sz="2400" dirty="0"/>
              <a:t>Särskilda befogenheter behövs för att vård ska kunna genomföras</a:t>
            </a:r>
          </a:p>
          <a:p>
            <a:pPr>
              <a:spcAft>
                <a:spcPts val="1200"/>
              </a:spcAft>
            </a:pPr>
            <a:r>
              <a:rPr lang="sv-SE" sz="2400" dirty="0"/>
              <a:t>Fler verktyg för att upprätthålla trygghet och säkerhet på särskilda ungdomshem och LVM-hem</a:t>
            </a: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18155" y="6304768"/>
            <a:ext cx="8064000" cy="216000"/>
          </a:xfrm>
        </p:spPr>
        <p:txBody>
          <a:bodyPr/>
          <a:lstStyle/>
          <a:p>
            <a:r>
              <a:rPr lang="sv-SE" dirty="0"/>
              <a:t>Socialdepartementet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401B8861-3DEA-C626-9F90-DD49FD4848A8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1718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Behov som utredningen ser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304" y="1159140"/>
            <a:ext cx="11416800" cy="4909151"/>
          </a:xfrm>
        </p:spPr>
        <p:txBody>
          <a:bodyPr/>
          <a:lstStyle/>
          <a:p>
            <a:pPr marL="457200" lvl="1" indent="0">
              <a:spcAft>
                <a:spcPts val="600"/>
              </a:spcAft>
              <a:buNone/>
            </a:pPr>
            <a:br>
              <a:rPr lang="sv-SE" dirty="0"/>
            </a:br>
            <a:r>
              <a:rPr lang="sv-SE" b="1" dirty="0"/>
              <a:t>Utökade och nya befogenheter</a:t>
            </a:r>
          </a:p>
          <a:p>
            <a:pPr lvl="1">
              <a:spcAft>
                <a:spcPts val="600"/>
              </a:spcAft>
            </a:pPr>
            <a:r>
              <a:rPr lang="sv-SE" dirty="0"/>
              <a:t>Elektronisk övervakning, kroppsvisitation, rumsvisitation</a:t>
            </a:r>
          </a:p>
          <a:p>
            <a:pPr lvl="1">
              <a:spcAft>
                <a:spcPts val="600"/>
              </a:spcAft>
            </a:pPr>
            <a:r>
              <a:rPr lang="sv-SE" dirty="0"/>
              <a:t>Allmän inpasseringskontroll på särskilda ungdomshem och LVM-hem</a:t>
            </a:r>
          </a:p>
          <a:p>
            <a:pPr lvl="1">
              <a:spcAft>
                <a:spcPts val="600"/>
              </a:spcAft>
            </a:pPr>
            <a:r>
              <a:rPr lang="sv-SE" dirty="0"/>
              <a:t>Att i vissa fall kunna skilja barn, unga och intagna åt på grund av t ex ordningsstörningar </a:t>
            </a:r>
            <a:endParaRPr lang="sv-SE" sz="2000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86882" y="5342182"/>
            <a:ext cx="8895273" cy="1178586"/>
          </a:xfrm>
        </p:spPr>
        <p:txBody>
          <a:bodyPr/>
          <a:lstStyle/>
          <a:p>
            <a:r>
              <a:rPr lang="sv-SE" dirty="0"/>
              <a:t>Socialdepartementet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401B8861-3DEA-C626-9F90-DD49FD4848A8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44DB289-63C3-FFE0-7D76-E713EA10B227}"/>
              </a:ext>
            </a:extLst>
          </p:cNvPr>
          <p:cNvSpPr txBox="1"/>
          <p:nvPr/>
        </p:nvSpPr>
        <p:spPr>
          <a:xfrm>
            <a:off x="807718" y="5008145"/>
            <a:ext cx="8131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Förslag har också lämnats av utredningen tidigare i år om avskildhet i anslutning till dygnsvilan på särskilda ungdomshem – lagstiftningsförslaget bereds just nu.</a:t>
            </a:r>
          </a:p>
        </p:txBody>
      </p:sp>
    </p:spTree>
    <p:extLst>
      <p:ext uri="{BB962C8B-B14F-4D97-AF65-F5344CB8AC3E}">
        <p14:creationId xmlns:p14="http://schemas.microsoft.com/office/powerpoint/2010/main" val="1944344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Mer om några av utredningens förslag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76741" y="960689"/>
            <a:ext cx="5338800" cy="5452079"/>
          </a:xfrm>
        </p:spPr>
        <p:txBody>
          <a:bodyPr/>
          <a:lstStyle/>
          <a:p>
            <a:pPr marL="0" indent="0">
              <a:spcAft>
                <a:spcPts val="3000"/>
              </a:spcAft>
              <a:buNone/>
            </a:pPr>
            <a:endParaRPr lang="sv-SE" sz="2000" dirty="0"/>
          </a:p>
          <a:p>
            <a:pPr>
              <a:spcAft>
                <a:spcPts val="3000"/>
              </a:spcAft>
            </a:pPr>
            <a:r>
              <a:rPr lang="sv-SE" sz="2000" dirty="0"/>
              <a:t>Möjlighet att kroppsvisitera utanför hemmen</a:t>
            </a:r>
          </a:p>
          <a:p>
            <a:pPr>
              <a:spcAft>
                <a:spcPts val="3000"/>
              </a:spcAft>
            </a:pPr>
            <a:r>
              <a:rPr lang="sv-SE" sz="2000" dirty="0"/>
              <a:t>Utökade möjligheter till rumsvisitation</a:t>
            </a:r>
          </a:p>
          <a:p>
            <a:pPr>
              <a:spcAft>
                <a:spcPts val="3000"/>
              </a:spcAft>
            </a:pPr>
            <a:r>
              <a:rPr lang="sv-SE" sz="2000" dirty="0"/>
              <a:t>Allmän inpasseringskontroll på särskilda ungdomshem med förhöjd säkerhetsnivå</a:t>
            </a:r>
          </a:p>
          <a:p>
            <a:pPr>
              <a:spcAft>
                <a:spcPts val="3000"/>
              </a:spcAft>
            </a:pPr>
            <a:endParaRPr lang="sv-SE" sz="2000" dirty="0"/>
          </a:p>
          <a:p>
            <a:pPr marL="0" indent="0">
              <a:spcAft>
                <a:spcPts val="3000"/>
              </a:spcAft>
              <a:buNone/>
            </a:pPr>
            <a:endParaRPr lang="sv-SE" sz="2000" dirty="0"/>
          </a:p>
          <a:p>
            <a:pPr>
              <a:spcAft>
                <a:spcPts val="3000"/>
              </a:spcAft>
            </a:pPr>
            <a:endParaRPr lang="sv-SE" sz="2000" dirty="0"/>
          </a:p>
          <a:p>
            <a:pPr marL="0" indent="0">
              <a:spcAft>
                <a:spcPts val="3000"/>
              </a:spcAft>
              <a:buNone/>
            </a:pPr>
            <a:endParaRPr lang="sv-SE" sz="2400" dirty="0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4CD7EA36-7071-4DC0-2F46-4684D1D3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2252" y="1641574"/>
            <a:ext cx="5338800" cy="5524106"/>
          </a:xfrm>
        </p:spPr>
        <p:txBody>
          <a:bodyPr/>
          <a:lstStyle/>
          <a:p>
            <a:pPr>
              <a:spcAft>
                <a:spcPts val="3000"/>
              </a:spcAft>
            </a:pPr>
            <a:r>
              <a:rPr lang="sv-SE" sz="2000" dirty="0"/>
              <a:t>Elektronisk övervakning vid utevistelser (vissa barn och unga som vårdas med stöd av LVU)</a:t>
            </a:r>
          </a:p>
          <a:p>
            <a:pPr>
              <a:spcAft>
                <a:spcPts val="3000"/>
              </a:spcAft>
            </a:pPr>
            <a:r>
              <a:rPr lang="sv-SE" sz="2000" dirty="0"/>
              <a:t>Elektronisk övervakning inom ungdomshemmets område (LSU)</a:t>
            </a:r>
          </a:p>
          <a:p>
            <a:pPr>
              <a:spcAft>
                <a:spcPts val="3000"/>
              </a:spcAft>
            </a:pPr>
            <a:endParaRPr lang="sv-SE" sz="2000" dirty="0"/>
          </a:p>
          <a:p>
            <a:pPr>
              <a:spcAft>
                <a:spcPts val="3000"/>
              </a:spcAft>
            </a:pP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Socialdepartementet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401B8861-3DEA-C626-9F90-DD49FD4848A8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5248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Utredningen betonar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00" y="1389740"/>
            <a:ext cx="10828465" cy="457077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sv-SE" sz="2400" dirty="0"/>
              <a:t>Använd som utgångspunkt tvångsåtgärder där det inte finns risk för skada eller olägenheter</a:t>
            </a:r>
          </a:p>
          <a:p>
            <a:pPr marL="0" indent="0">
              <a:spcAft>
                <a:spcPts val="600"/>
              </a:spcAft>
              <a:buNone/>
            </a:pPr>
            <a:endParaRPr lang="sv-SE" sz="1000" dirty="0"/>
          </a:p>
          <a:p>
            <a:pPr>
              <a:spcAft>
                <a:spcPts val="600"/>
              </a:spcAft>
            </a:pPr>
            <a:r>
              <a:rPr lang="sv-SE" sz="2400" dirty="0"/>
              <a:t>Överväg åtgärder för att motverka/begränsa risker för skada till följd av tvångsåtgärder</a:t>
            </a:r>
          </a:p>
          <a:p>
            <a:pPr marL="0" indent="0">
              <a:spcAft>
                <a:spcPts val="600"/>
              </a:spcAft>
              <a:buNone/>
            </a:pPr>
            <a:endParaRPr lang="sv-SE" sz="1000" dirty="0"/>
          </a:p>
          <a:p>
            <a:pPr>
              <a:spcAft>
                <a:spcPts val="600"/>
              </a:spcAft>
            </a:pPr>
            <a:r>
              <a:rPr lang="sv-SE" sz="2400" dirty="0"/>
              <a:t>Betydelsen av rättssäker och korrekt tillämpning</a:t>
            </a:r>
          </a:p>
          <a:p>
            <a:pPr>
              <a:spcAft>
                <a:spcPts val="600"/>
              </a:spcAft>
            </a:pPr>
            <a:endParaRPr lang="sv-SE" sz="1000" dirty="0"/>
          </a:p>
          <a:p>
            <a:pPr>
              <a:spcAft>
                <a:spcPts val="600"/>
              </a:spcAft>
            </a:pPr>
            <a:r>
              <a:rPr lang="sv-SE" sz="2400" dirty="0"/>
              <a:t>Behov av trygghet och säkerhet understryks</a:t>
            </a:r>
          </a:p>
          <a:p>
            <a:pPr marL="0" indent="0">
              <a:spcAft>
                <a:spcPts val="600"/>
              </a:spcAft>
              <a:buNone/>
            </a:pPr>
            <a:endParaRPr lang="sv-SE" sz="1000" dirty="0"/>
          </a:p>
          <a:p>
            <a:pPr>
              <a:spcAft>
                <a:spcPts val="600"/>
              </a:spcAft>
            </a:pPr>
            <a:r>
              <a:rPr lang="sv-SE" sz="2400" dirty="0"/>
              <a:t>Rapporteringsskyldighet till IVO</a:t>
            </a:r>
          </a:p>
          <a:p>
            <a:pPr marL="0" indent="0">
              <a:spcAft>
                <a:spcPts val="600"/>
              </a:spcAft>
              <a:buNone/>
            </a:pPr>
            <a:endParaRPr lang="sv-SE" sz="1000" dirty="0"/>
          </a:p>
          <a:p>
            <a:r>
              <a:rPr lang="sv-SE" sz="2400" dirty="0"/>
              <a:t>Uppföljning</a:t>
            </a:r>
          </a:p>
          <a:p>
            <a:endParaRPr lang="sv-SE" sz="2400" dirty="0"/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Socialdepartementet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401B8861-3DEA-C626-9F90-DD49FD4848A8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17465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" val="RK Logga"/>
  <p:tag name="RK LOGGAHEIGHT" val="39,7765350341797"/>
  <p:tag name="RK LOGGAWIDTH" val="137,30094909668"/>
  <p:tag name="RK LOGGALEFT" val="49,0859832763672"/>
  <p:tag name="RK LOGGATOP" val="485,017333984375"/>
  <p:tag name="RK LOGGACROPLEFT" val="0"/>
  <p:tag name="RK LOGGACROPRIGHT" val="0"/>
  <p:tag name="RK LOGGACROPTOP" val="0"/>
  <p:tag name="RK LOGGACROPBOTTOM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0393714904785"/>
  <p:tag name="RK LOGGA VITTOP" val="485,113861083984"/>
  <p:tag name="RK LOGGA VITCROPLEFT" val="0"/>
  <p:tag name="RK LOGGA VITCROPRIGHT" val="0"/>
  <p:tag name="RK LOGGA VITCROPTOP" val="0"/>
  <p:tag name="RK LOGGA VITCROPBOTTOM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heme/theme1.xml><?xml version="1.0" encoding="utf-8"?>
<a:theme xmlns:a="http://schemas.openxmlformats.org/drawingml/2006/main" name="RK PPT">
  <a:themeElements>
    <a:clrScheme name="Regeringskansliet">
      <a:dk1>
        <a:sysClr val="windowText" lastClr="000000"/>
      </a:dk1>
      <a:lt1>
        <a:sysClr val="window" lastClr="FFFFFF"/>
      </a:lt1>
      <a:dk2>
        <a:srgbClr val="716B5F"/>
      </a:dk2>
      <a:lt2>
        <a:srgbClr val="DFDDD9"/>
      </a:lt2>
      <a:accent1>
        <a:srgbClr val="1A3050"/>
      </a:accent1>
      <a:accent2>
        <a:srgbClr val="DFDDD9"/>
      </a:accent2>
      <a:accent3>
        <a:srgbClr val="467199"/>
      </a:accent3>
      <a:accent4>
        <a:srgbClr val="A0B6C9"/>
      </a:accent4>
      <a:accent5>
        <a:srgbClr val="716B5F"/>
      </a:accent5>
      <a:accent6>
        <a:srgbClr val="E0E7EE"/>
      </a:accent6>
      <a:hlink>
        <a:srgbClr val="0563C1"/>
      </a:hlink>
      <a:folHlink>
        <a:srgbClr val="954F72"/>
      </a:folHlink>
    </a:clrScheme>
    <a:fontScheme name="Regeringskansl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eringskansliet svenska test2.potx" id="{4EBAB17A-9426-49C6-BACD-5E2542AC1E79}" vid="{B07C2EC0-43B9-40ED-8E06-759364FEDD1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Regeringskansliet svenska</Template>
  <TotalTime>0</TotalTime>
  <Words>296</Words>
  <Application>Microsoft Office PowerPoint</Application>
  <PresentationFormat>Bredbild</PresentationFormat>
  <Paragraphs>64</Paragraphs>
  <Slides>7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0" baseType="lpstr">
      <vt:lpstr>Arial</vt:lpstr>
      <vt:lpstr>Calibri</vt:lpstr>
      <vt:lpstr>RK PPT</vt:lpstr>
      <vt:lpstr>Utökade befogenheter för en tryggare och säkrare ungdomsvård</vt:lpstr>
      <vt:lpstr>SiS reformeras i grunden</vt:lpstr>
      <vt:lpstr>Större trygghet och säkerhet</vt:lpstr>
      <vt:lpstr>Bakgrund</vt:lpstr>
      <vt:lpstr>Behov som utredningen ser </vt:lpstr>
      <vt:lpstr>Mer om några av utredningens förslag</vt:lpstr>
      <vt:lpstr>Utredningen betonar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Åsa Jackson</dc:creator>
  <cp:lastModifiedBy>Åsa Jackson</cp:lastModifiedBy>
  <cp:revision>60</cp:revision>
  <cp:lastPrinted>2024-10-23T08:35:37Z</cp:lastPrinted>
  <dcterms:created xsi:type="dcterms:W3CDTF">2024-10-18T12:46:21Z</dcterms:created>
  <dcterms:modified xsi:type="dcterms:W3CDTF">2024-10-28T05:31:45Z</dcterms:modified>
  <cp:version>2.0.0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RK</vt:lpwstr>
  </property>
  <property fmtid="{D5CDD505-2E9C-101B-9397-08002B2CF9AE}" pid="3" name="Language">
    <vt:lpwstr>1053</vt:lpwstr>
  </property>
</Properties>
</file>