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7"/>
  </p:sldMasterIdLst>
  <p:notesMasterIdLst>
    <p:notesMasterId r:id="rId14"/>
  </p:notesMasterIdLst>
  <p:sldIdLst>
    <p:sldId id="263" r:id="rId8"/>
    <p:sldId id="268" r:id="rId9"/>
    <p:sldId id="271" r:id="rId10"/>
    <p:sldId id="270" r:id="rId11"/>
    <p:sldId id="272" r:id="rId12"/>
    <p:sldId id="273" r:id="rId13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anna Granfors" initials="JG" lastIdx="1" clrIdx="0">
    <p:extLst>
      <p:ext uri="{19B8F6BF-5375-455C-9EA6-DF929625EA0E}">
        <p15:presenceInfo xmlns:p15="http://schemas.microsoft.com/office/powerpoint/2012/main" userId="S::johanna.granfors@regeringskansliet.se::b52b1344-e331-4cc8-8f49-330806b84d85" providerId="AD"/>
      </p:ext>
    </p:extLst>
  </p:cmAuthor>
  <p:cmAuthor id="2" name="Sophia Busk" initials="SB" lastIdx="2" clrIdx="1">
    <p:extLst>
      <p:ext uri="{19B8F6BF-5375-455C-9EA6-DF929625EA0E}">
        <p15:presenceInfo xmlns:p15="http://schemas.microsoft.com/office/powerpoint/2012/main" userId="S::sophia.busk@regeringskansliet.se::3370d714-973d-4c43-b353-0e7f75bf4759" providerId="AD"/>
      </p:ext>
    </p:extLst>
  </p:cmAuthor>
  <p:cmAuthor id="3" name="Anette Svensson" initials="AS" lastIdx="1" clrIdx="2">
    <p:extLst>
      <p:ext uri="{19B8F6BF-5375-455C-9EA6-DF929625EA0E}">
        <p15:presenceInfo xmlns:p15="http://schemas.microsoft.com/office/powerpoint/2012/main" userId="S::anette.svensson@regeringskansliet.se::f72f1518-c664-4af4-90f7-1c121d83ff8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92" autoAdjust="0"/>
    <p:restoredTop sz="93792" autoAdjust="0"/>
  </p:normalViewPr>
  <p:slideViewPr>
    <p:cSldViewPr snapToGrid="0">
      <p:cViewPr varScale="1">
        <p:scale>
          <a:sx n="54" d="100"/>
          <a:sy n="54" d="100"/>
        </p:scale>
        <p:origin x="80" y="2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E75173-861C-4DD5-B3D2-FE38A5DC5657}" type="datetimeFigureOut">
              <a:rPr lang="sv-SE" smtClean="0"/>
              <a:t>2024-01-19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BBBC3-ACC8-437D-84AF-F2786B6F11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009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BBBC3-ACC8-437D-84AF-F2786B6F11AC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87079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sv-SE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BBBC3-ACC8-437D-84AF-F2786B6F11A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18011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sv-SE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BBBC3-ACC8-437D-84AF-F2786B6F11AC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2047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sv-SE" sz="120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BBBC3-ACC8-437D-84AF-F2786B6F11AC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0727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sv-SE" sz="120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BBBC3-ACC8-437D-84AF-F2786B6F11AC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30324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CBBBC3-ACC8-437D-84AF-F2786B6F11AC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3962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993268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88574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F6D3D5E7-6D09-434F-B16A-45E901A5BB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9720"/>
            <a:ext cx="1745153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8194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re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3405601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351843" y="1893600"/>
            <a:ext cx="3452400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innehåll 3"/>
          <p:cNvSpPr>
            <a:spLocks noGrp="1"/>
          </p:cNvSpPr>
          <p:nvPr>
            <p:ph sz="half" idx="13"/>
          </p:nvPr>
        </p:nvSpPr>
        <p:spPr>
          <a:xfrm>
            <a:off x="8127687" y="1893600"/>
            <a:ext cx="3450828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datum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12F3F3F-D4CD-4C78-B476-8DD550FFE88E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46494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två bildtext/kä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3421021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617565" y="5486400"/>
            <a:ext cx="5311635" cy="550863"/>
          </a:xfrm>
        </p:spPr>
        <p:txBody>
          <a:bodyPr anchor="b"/>
          <a:lstStyle>
            <a:lvl1pPr marL="0" indent="0" algn="r">
              <a:buNone/>
              <a:defRPr sz="9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dirty="0"/>
              <a:t>Bildtext/källa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7A0106-448D-4074-8D09-F6351A6A1C03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4084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2799" y="1908063"/>
            <a:ext cx="5306401" cy="4129200"/>
          </a:xfrm>
        </p:spPr>
        <p:txBody>
          <a:bodyPr>
            <a:noAutofit/>
          </a:bodyPr>
          <a:lstStyle>
            <a:lvl1pPr marL="0" indent="0">
              <a:spcAft>
                <a:spcPts val="1000"/>
              </a:spcAft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226887" y="1908063"/>
            <a:ext cx="5337668" cy="4129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DA5FC-2B4E-4F40-B466-24D3BD765199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5279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004154" y="729566"/>
            <a:ext cx="8893350" cy="2151531"/>
          </a:xfrm>
        </p:spPr>
        <p:txBody>
          <a:bodyPr lIns="0" rIns="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lägga till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99460" y="2900578"/>
            <a:ext cx="8898044" cy="1655762"/>
          </a:xfrm>
        </p:spPr>
        <p:txBody>
          <a:bodyPr lIns="0" rIns="0"/>
          <a:lstStyle>
            <a:lvl1pPr marL="0" indent="0" algn="l">
              <a:buNone/>
              <a:defRPr sz="2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0" name="Rektangel 9"/>
          <p:cNvSpPr/>
          <p:nvPr/>
        </p:nvSpPr>
        <p:spPr>
          <a:xfrm>
            <a:off x="622800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429F-ADA7-446B-8B9C-BBD5CDD6AD30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1" name="Bildobjekt 10" descr="RK Logga VIT">
            <a:extLst>
              <a:ext uri="{FF2B5EF4-FFF2-40B4-BE49-F238E27FC236}">
                <a16:creationId xmlns:a16="http://schemas.microsoft.com/office/drawing/2014/main" id="{4656D91A-0EEF-41AE-922A-90AEABC54E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9720"/>
            <a:ext cx="1745153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545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4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F0C50-572B-47DC-A58B-CDFE5A030283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 descr="RK Logga VIT">
            <a:extLst>
              <a:ext uri="{FF2B5EF4-FFF2-40B4-BE49-F238E27FC236}">
                <a16:creationId xmlns:a16="http://schemas.microsoft.com/office/drawing/2014/main" id="{97B1F268-438E-427D-A222-F3D87FD0FD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00" y="6160947"/>
            <a:ext cx="1745153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838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7200" tIns="223200" rIns="121917" bIns="60958" rtlCol="0" anchor="ctr">
            <a:noAutofit/>
          </a:bodyPr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BA93-5507-47D4-BA73-9510C4CFB7E1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 descr="RK Logga VIT">
            <a:extLst>
              <a:ext uri="{FF2B5EF4-FFF2-40B4-BE49-F238E27FC236}">
                <a16:creationId xmlns:a16="http://schemas.microsoft.com/office/drawing/2014/main" id="{1B28316B-8DAC-40DA-A9A9-36A59918F8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9720"/>
            <a:ext cx="1745153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70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grå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</p:spPr>
        <p:txBody>
          <a:bodyPr lIns="367200" tIns="223200" rIns="180000" anchor="t">
            <a:noAutofit/>
          </a:bodyPr>
          <a:lstStyle>
            <a:lvl1pPr algn="l">
              <a:defRPr sz="6400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10" name="Rektangel 9"/>
          <p:cNvSpPr/>
          <p:nvPr/>
        </p:nvSpPr>
        <p:spPr>
          <a:xfrm>
            <a:off x="623311" y="548807"/>
            <a:ext cx="10943791" cy="547387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5BD43-795F-4C50-AF45-3CB157E8B4A8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 descr="RK Logga VIT">
            <a:extLst>
              <a:ext uri="{FF2B5EF4-FFF2-40B4-BE49-F238E27FC236}">
                <a16:creationId xmlns:a16="http://schemas.microsoft.com/office/drawing/2014/main" id="{61839C07-2E61-47D6-BC06-7FCCE30367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9720"/>
            <a:ext cx="1745153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5166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mslag med utfall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/>
          <p:cNvSpPr>
            <a:spLocks noGrp="1"/>
          </p:cNvSpPr>
          <p:nvPr>
            <p:ph type="pic" sz="quarter" idx="14" hasCustomPrompt="1"/>
          </p:nvPr>
        </p:nvSpPr>
        <p:spPr>
          <a:xfrm>
            <a:off x="1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311" y="548807"/>
            <a:ext cx="10943791" cy="5473875"/>
          </a:xfrm>
          <a:ln w="19050">
            <a:solidFill>
              <a:schemeClr val="bg1"/>
            </a:solidFill>
          </a:ln>
        </p:spPr>
        <p:txBody>
          <a:bodyPr lIns="374400" tIns="223200" rIns="180000" anchor="t">
            <a:noAutofit/>
          </a:bodyPr>
          <a:lstStyle>
            <a:lvl1pPr algn="l">
              <a:defRPr sz="64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för att infoga text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20CC14C-A365-460A-878B-7590651A3474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RK Logga VIT">
            <a:extLst>
              <a:ext uri="{FF2B5EF4-FFF2-40B4-BE49-F238E27FC236}">
                <a16:creationId xmlns:a16="http://schemas.microsoft.com/office/drawing/2014/main" id="{A784A338-C835-497E-BB5F-D0C26C01FC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9720"/>
            <a:ext cx="1745153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33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2AB80-E3F7-43B6-99B8-2CCF2C5AB7C1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7769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Ins="2880000"/>
          <a:lstStyle>
            <a:lvl1pPr marL="468000" indent="-468000">
              <a:buFont typeface="+mj-lt"/>
              <a:buAutoNum type="arabicPeriod"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AE482-D5BE-411A-B1B9-E63121B0B9A5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83592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622800" y="1890000"/>
            <a:ext cx="8074800" cy="4129200"/>
          </a:xfrm>
        </p:spPr>
        <p:txBody>
          <a:bodyPr rIns="0"/>
          <a:lstStyle>
            <a:lvl1pPr marL="0" indent="0">
              <a:buNone/>
              <a:defRPr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1235719-514E-4809-A146-B18FB1267448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36577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2800" y="359999"/>
            <a:ext cx="10952115" cy="1620001"/>
          </a:xfrm>
        </p:spPr>
        <p:txBody>
          <a:bodyPr anchor="t">
            <a:noAutofit/>
          </a:bodyPr>
          <a:lstStyle>
            <a:lvl1pPr>
              <a:defRPr sz="4800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800" y="1980000"/>
            <a:ext cx="10952115" cy="1304925"/>
          </a:xfrm>
        </p:spPr>
        <p:txBody>
          <a:bodyPr/>
          <a:lstStyle>
            <a:lvl1pPr marL="0" indent="0">
              <a:buNone/>
              <a:defRPr sz="28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5AEC9-DCD9-42C2-AC7B-9AE0978E715F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 descr="RK Logga VIT">
            <a:extLst>
              <a:ext uri="{FF2B5EF4-FFF2-40B4-BE49-F238E27FC236}">
                <a16:creationId xmlns:a16="http://schemas.microsoft.com/office/drawing/2014/main" id="{B074DD21-311D-46EE-B33B-DEC302A8D7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01" y="6159720"/>
            <a:ext cx="1745153" cy="503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02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2799" y="1893600"/>
            <a:ext cx="5306401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6887" y="1908063"/>
            <a:ext cx="5351628" cy="4129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EC056-EBF6-44F4-AA05-D318978CEEB2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4833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499927"/>
            <a:ext cx="5306401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2799" y="2426463"/>
            <a:ext cx="5306401" cy="3610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26887" y="1496145"/>
            <a:ext cx="5351628" cy="823912"/>
          </a:xfrm>
        </p:spPr>
        <p:txBody>
          <a:bodyPr anchor="ctr"/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26887" y="2426006"/>
            <a:ext cx="5351628" cy="361125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AD6F9-8485-4043-A67C-56589D32B672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98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70CFB-13F3-48C0-BA62-2701E0DEAD43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429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28A3D-0DB0-43F7-B56E-F59C207974A1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064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2800" y="360000"/>
            <a:ext cx="10944804" cy="1029740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2799" y="1890713"/>
            <a:ext cx="10955715" cy="412908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10576240" y="297899"/>
            <a:ext cx="977891" cy="216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 baseline="0">
                <a:solidFill>
                  <a:schemeClr val="tx1"/>
                </a:solidFill>
              </a:defRPr>
            </a:lvl1pPr>
          </a:lstStyle>
          <a:p>
            <a:fld id="{6C37EBDB-E3D6-441D-8D74-0BD88E948927}" type="datetime1">
              <a:rPr lang="sv-SE" smtClean="0"/>
              <a:t>2024-01-19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7640115" y="6304768"/>
            <a:ext cx="34560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 b="1" baseline="0">
                <a:solidFill>
                  <a:schemeClr val="tx1"/>
                </a:solidFill>
              </a:defRPr>
            </a:lvl1pPr>
          </a:lstStyle>
          <a:p>
            <a:r>
              <a:rPr lang="sv-SE"/>
              <a:t>Departementsnamn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082155" y="6304768"/>
            <a:ext cx="482400" cy="2160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900" b="0" baseline="0">
                <a:solidFill>
                  <a:schemeClr val="tx1"/>
                </a:solidFill>
              </a:defRPr>
            </a:lvl1pPr>
          </a:lstStyle>
          <a:p>
            <a:fld id="{9C3D4D15-3887-47F3-AC8F-B99C7C44B5C5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RK Logga">
            <a:extLst>
              <a:ext uri="{FF2B5EF4-FFF2-40B4-BE49-F238E27FC236}">
                <a16:creationId xmlns:a16="http://schemas.microsoft.com/office/drawing/2014/main" id="{1E78036D-44E4-435B-92DF-43C836075D27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93" y="6159720"/>
            <a:ext cx="1742113" cy="505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420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0" r:id="rId11"/>
    <p:sldLayoutId id="2147483674" r:id="rId12"/>
    <p:sldLayoutId id="2147483677" r:id="rId13"/>
    <p:sldLayoutId id="2147483676" r:id="rId14"/>
    <p:sldLayoutId id="2147483671" r:id="rId15"/>
    <p:sldLayoutId id="2147483675" r:id="rId16"/>
    <p:sldLayoutId id="2147483673" r:id="rId17"/>
  </p:sldLayoutIdLst>
  <p:hf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4400" indent="-2844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17">
          <p15:clr>
            <a:srgbClr val="F26B43"/>
          </p15:clr>
        </p15:guide>
        <p15:guide id="2" orient="horz" pos="2160">
          <p15:clr>
            <a:srgbClr val="F26B43"/>
          </p15:clr>
        </p15:guide>
        <p15:guide id="3" orient="horz" pos="3803">
          <p15:clr>
            <a:srgbClr val="F26B43"/>
          </p15:clr>
        </p15:guide>
        <p15:guide id="4" orient="horz" pos="1191">
          <p15:clr>
            <a:srgbClr val="F26B43"/>
          </p15:clr>
        </p15:guide>
        <p15:guide id="5" pos="330">
          <p15:clr>
            <a:srgbClr val="F26B43"/>
          </p15:clr>
        </p15:guide>
        <p15:guide id="6" pos="733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4BB603-7354-59B2-413D-ED7C1ECBA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9460" y="1445523"/>
            <a:ext cx="8893350" cy="2278505"/>
          </a:xfrm>
        </p:spPr>
        <p:txBody>
          <a:bodyPr/>
          <a:lstStyle/>
          <a:p>
            <a:r>
              <a:rPr lang="sv-SE" sz="4800" dirty="0"/>
              <a:t>Ändringar i medborgarskapslagen</a:t>
            </a:r>
            <a:endParaRPr lang="sv-SE" sz="54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AB43C9-C2FB-38FB-688E-692EEA356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Justitiedepartementet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D011D41-820F-816C-9554-40D8530F8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1</a:t>
            </a:fld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3EBFAEF9-4DC9-65D4-0F95-A1F658486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9460" y="3831387"/>
            <a:ext cx="8898044" cy="1655762"/>
          </a:xfrm>
        </p:spPr>
        <p:txBody>
          <a:bodyPr/>
          <a:lstStyle/>
          <a:p>
            <a:r>
              <a:rPr lang="sv-SE" dirty="0"/>
              <a:t>Migrationsminister Maria Malmer Stenergard, M</a:t>
            </a:r>
          </a:p>
          <a:p>
            <a:r>
              <a:rPr lang="sv-SE" dirty="0"/>
              <a:t>Ludvig Aspling, migrationspolitisk talesperson, SD</a:t>
            </a:r>
          </a:p>
          <a:p>
            <a:r>
              <a:rPr lang="sv-SE" dirty="0"/>
              <a:t>Ingemar Kihlström, migrationspolitisk talesperson, KD</a:t>
            </a:r>
          </a:p>
          <a:p>
            <a:r>
              <a:rPr lang="sv-SE" dirty="0"/>
              <a:t>Mauricio Rojas, migrationspolitisk talesperson, L</a:t>
            </a:r>
          </a:p>
          <a:p>
            <a:r>
              <a:rPr lang="sv-SE" sz="2000" dirty="0"/>
              <a:t>24 januari 2024</a:t>
            </a:r>
          </a:p>
        </p:txBody>
      </p:sp>
    </p:spTree>
    <p:extLst>
      <p:ext uri="{BB962C8B-B14F-4D97-AF65-F5344CB8AC3E}">
        <p14:creationId xmlns:p14="http://schemas.microsoft.com/office/powerpoint/2010/main" val="3420495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51" y="398017"/>
            <a:ext cx="10944804" cy="1029740"/>
          </a:xfrm>
        </p:spPr>
        <p:txBody>
          <a:bodyPr/>
          <a:lstStyle/>
          <a:p>
            <a:r>
              <a:rPr lang="sv-SE" dirty="0"/>
              <a:t>Skärpta krav i anmälningsärenden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51" y="1364459"/>
            <a:ext cx="10944804" cy="4129082"/>
          </a:xfrm>
        </p:spPr>
        <p:txBody>
          <a:bodyPr rIns="0"/>
          <a:lstStyle/>
          <a:p>
            <a:pPr>
              <a:spcAft>
                <a:spcPts val="600"/>
              </a:spcAft>
            </a:pPr>
            <a:r>
              <a:rPr lang="sv-SE" sz="2400" dirty="0">
                <a:effectLst/>
                <a:ea typeface="Garamond" panose="02020404030301010803" pitchFamily="18" charset="0"/>
                <a:cs typeface="Times New Roman" panose="02020603050405020304" pitchFamily="18" charset="0"/>
              </a:rPr>
              <a:t>Ändrade regler för förvärv av svenskt medborgarskap genom anmälan.</a:t>
            </a:r>
          </a:p>
          <a:p>
            <a:pPr>
              <a:spcAft>
                <a:spcPts val="600"/>
              </a:spcAft>
            </a:pPr>
            <a:endParaRPr lang="sv-SE" sz="2400" dirty="0">
              <a:effectLst/>
              <a:ea typeface="Garamond" panose="02020404030301010803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sv-SE" sz="2400" dirty="0">
                <a:cs typeface="Times New Roman" panose="02020603050405020304" pitchFamily="18" charset="0"/>
              </a:rPr>
              <a:t>Krav på att sökanden inte får vara skäligen misstänkt eller dömd för viss brottslighet. </a:t>
            </a:r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sv-SE" sz="2400" dirty="0">
                <a:cs typeface="Times New Roman" panose="02020603050405020304" pitchFamily="18" charset="0"/>
              </a:rPr>
              <a:t>Krav på att sökanden inte får utgöra ett hot mot Sveriges säkerhet eller allmän säkerhet.</a:t>
            </a:r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sv-SE" sz="2400" dirty="0">
                <a:cs typeface="Times New Roman" panose="02020603050405020304" pitchFamily="18" charset="0"/>
              </a:rPr>
              <a:t>Krav på att sökanden inte får ha varit verksam i vissa organisationer eller grupper.</a:t>
            </a:r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Justitiedepartementet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3733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51" y="398017"/>
            <a:ext cx="10944804" cy="1029740"/>
          </a:xfrm>
        </p:spPr>
        <p:txBody>
          <a:bodyPr/>
          <a:lstStyle/>
          <a:p>
            <a:r>
              <a:rPr lang="sv-SE"/>
              <a:t>Skärpta krav i anmälningsärenden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51" y="1364459"/>
            <a:ext cx="10944804" cy="4129082"/>
          </a:xfrm>
        </p:spPr>
        <p:txBody>
          <a:bodyPr rIns="0"/>
          <a:lstStyle/>
          <a:p>
            <a:pPr>
              <a:spcAft>
                <a:spcPts val="600"/>
              </a:spcAft>
            </a:pPr>
            <a:endParaRPr lang="sv-SE" sz="2400" dirty="0">
              <a:ea typeface="Garamond" panose="02020404030301010803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sv-SE" sz="2400" dirty="0">
                <a:ea typeface="Garamond" panose="02020404030301010803" pitchFamily="18" charset="0"/>
                <a:cs typeface="Times New Roman" panose="02020603050405020304" pitchFamily="18" charset="0"/>
              </a:rPr>
              <a:t>Prövningen ska göras utifrån omständigheterna vid beslutstidpunkten.</a:t>
            </a:r>
            <a:endParaRPr lang="sv-SE" sz="2400" dirty="0">
              <a:effectLst/>
              <a:ea typeface="Garamond" panose="02020404030301010803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sv-SE" sz="2400" dirty="0">
                <a:cs typeface="Times New Roman" panose="02020603050405020304" pitchFamily="18" charset="0"/>
              </a:rPr>
              <a:t>De nya kraven ska med vissa undantag tillämpas på alla som har fyllt 15 år.</a:t>
            </a:r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Justitiedepartementet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6924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51" y="398017"/>
            <a:ext cx="10944804" cy="1029740"/>
          </a:xfrm>
        </p:spPr>
        <p:txBody>
          <a:bodyPr/>
          <a:lstStyle/>
          <a:p>
            <a:r>
              <a:rPr lang="sv-SE" dirty="0"/>
              <a:t>Stärkt skydd i befrielseärenden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51" y="1364459"/>
            <a:ext cx="10944804" cy="4129082"/>
          </a:xfrm>
        </p:spPr>
        <p:txBody>
          <a:bodyPr rIns="0"/>
          <a:lstStyle/>
          <a:p>
            <a:pPr>
              <a:spcAft>
                <a:spcPts val="600"/>
              </a:spcAft>
            </a:pPr>
            <a:r>
              <a:rPr lang="sv-SE" sz="2400" dirty="0">
                <a:cs typeface="Times New Roman" panose="02020603050405020304" pitchFamily="18" charset="0"/>
              </a:rPr>
              <a:t>Ändrade regler för befrielse från svenskt medborgarskap. Ändringarna innebär ett förstärkt skydd för barn och vuxna som befinner sig i en utsatt situation. </a:t>
            </a:r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sv-SE" sz="2400" dirty="0">
                <a:cs typeface="Times New Roman" panose="02020603050405020304" pitchFamily="18" charset="0"/>
              </a:rPr>
              <a:t>En ansökan ska kunna avslås om det finns anledning att anta att sökanden inte själv vill befrias från sitt svenska medborgarskap.</a:t>
            </a:r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sv-SE" sz="2400" dirty="0">
                <a:cs typeface="Times New Roman" panose="02020603050405020304" pitchFamily="18" charset="0"/>
              </a:rPr>
              <a:t>Krav på att ett beslut om befrielse får inte stå i strid med barnets bästa.</a:t>
            </a:r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sv-SE" sz="2400" dirty="0">
                <a:cs typeface="Times New Roman" panose="02020603050405020304" pitchFamily="18" charset="0"/>
              </a:rPr>
              <a:t>Krav på samtycke från barn som har fyllt 12 år.</a:t>
            </a:r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Justitiedepartementet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7433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223372-866B-4472-96D7-A4B2D6F8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51" y="398017"/>
            <a:ext cx="10944804" cy="1029740"/>
          </a:xfrm>
        </p:spPr>
        <p:txBody>
          <a:bodyPr/>
          <a:lstStyle/>
          <a:p>
            <a:r>
              <a:rPr lang="sv-SE" dirty="0"/>
              <a:t>Stärkt skydd i befrielseärenden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EDAFB26-2FE6-4AF6-BC29-746AC1415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51" y="1364459"/>
            <a:ext cx="10944804" cy="4129082"/>
          </a:xfrm>
        </p:spPr>
        <p:txBody>
          <a:bodyPr rIns="0"/>
          <a:lstStyle/>
          <a:p>
            <a:pPr>
              <a:spcAft>
                <a:spcPts val="600"/>
              </a:spcAft>
            </a:pPr>
            <a:r>
              <a:rPr lang="sv-SE" sz="2400" dirty="0">
                <a:cs typeface="Times New Roman" panose="02020603050405020304" pitchFamily="18" charset="0"/>
              </a:rPr>
              <a:t>Beslut om befrielse ska återkallas om det fanns hinder mot befrielse vid tidpunkten för beslutet.</a:t>
            </a:r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sv-SE" sz="2400" dirty="0">
                <a:cs typeface="Times New Roman" panose="02020603050405020304" pitchFamily="18" charset="0"/>
              </a:rPr>
              <a:t>Lagändringarna föreslås träda i kraft den 1 oktober 2024.</a:t>
            </a:r>
            <a:endParaRPr lang="sv-SE" sz="2400" dirty="0"/>
          </a:p>
          <a:p>
            <a:pPr>
              <a:spcAft>
                <a:spcPts val="600"/>
              </a:spcAft>
            </a:pPr>
            <a:endParaRPr lang="sv-SE" sz="2400" dirty="0">
              <a:cs typeface="Times New Roman" panose="02020603050405020304" pitchFamily="18" charset="0"/>
            </a:endParaRP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2F0B61C-9D8B-4E18-BC65-A10FE37DC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Justitiedepartementet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29F6E17-F1E5-42AC-928A-5F8D7BEB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32313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4BB603-7354-59B2-413D-ED7C1ECBAF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9460" y="1445523"/>
            <a:ext cx="8893350" cy="2278505"/>
          </a:xfrm>
        </p:spPr>
        <p:txBody>
          <a:bodyPr/>
          <a:lstStyle/>
          <a:p>
            <a:r>
              <a:rPr lang="sv-SE" sz="4800" dirty="0"/>
              <a:t>Ändringar i medborgarskapslagen</a:t>
            </a:r>
            <a:endParaRPr lang="sv-SE" sz="5400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AB43C9-C2FB-38FB-688E-692EEA356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Justitiedepartementet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D011D41-820F-816C-9554-40D8530F8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D4D15-3887-47F3-AC8F-B99C7C44B5C5}" type="slidenum">
              <a:rPr lang="sv-SE" smtClean="0"/>
              <a:pPr/>
              <a:t>6</a:t>
            </a:fld>
            <a:endParaRPr lang="sv-SE" dirty="0"/>
          </a:p>
        </p:txBody>
      </p:sp>
      <p:sp>
        <p:nvSpPr>
          <p:cNvPr id="8" name="Underrubrik 2">
            <a:extLst>
              <a:ext uri="{FF2B5EF4-FFF2-40B4-BE49-F238E27FC236}">
                <a16:creationId xmlns:a16="http://schemas.microsoft.com/office/drawing/2014/main" id="{6DB2178F-6DAA-E812-914F-4AC5D6E11E64}"/>
              </a:ext>
            </a:extLst>
          </p:cNvPr>
          <p:cNvSpPr txBox="1">
            <a:spLocks/>
          </p:cNvSpPr>
          <p:nvPr/>
        </p:nvSpPr>
        <p:spPr>
          <a:xfrm>
            <a:off x="999460" y="3831387"/>
            <a:ext cx="8898044" cy="165576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/>
              <a:t>Migrationsminister Maria Malmer Stenergard, M</a:t>
            </a:r>
          </a:p>
          <a:p>
            <a:r>
              <a:rPr lang="sv-SE" dirty="0"/>
              <a:t>Ludvig Aspling, migrationspolitisk talesperson, SD</a:t>
            </a:r>
          </a:p>
          <a:p>
            <a:r>
              <a:rPr lang="sv-SE" dirty="0"/>
              <a:t>Ingemar Kihlström, migrationspolitisk talesperson, KD</a:t>
            </a:r>
          </a:p>
          <a:p>
            <a:r>
              <a:rPr lang="sv-SE" dirty="0"/>
              <a:t>Mauricio Rojas, migrationspolitisk talesperson, L</a:t>
            </a:r>
          </a:p>
          <a:p>
            <a:r>
              <a:rPr lang="sv-SE" sz="2000" dirty="0"/>
              <a:t>24 januari 2024</a:t>
            </a:r>
          </a:p>
        </p:txBody>
      </p:sp>
    </p:spTree>
    <p:extLst>
      <p:ext uri="{BB962C8B-B14F-4D97-AF65-F5344CB8AC3E}">
        <p14:creationId xmlns:p14="http://schemas.microsoft.com/office/powerpoint/2010/main" val="2638998390"/>
      </p:ext>
    </p:extLst>
  </p:cSld>
  <p:clrMapOvr>
    <a:masterClrMapping/>
  </p:clrMapOvr>
</p:sld>
</file>

<file path=ppt/theme/theme1.xml><?xml version="1.0" encoding="utf-8"?>
<a:theme xmlns:a="http://schemas.openxmlformats.org/drawingml/2006/main" name="RK PPT">
  <a:themeElements>
    <a:clrScheme name="Regeringskansliet">
      <a:dk1>
        <a:sysClr val="windowText" lastClr="000000"/>
      </a:dk1>
      <a:lt1>
        <a:sysClr val="window" lastClr="FFFFFF"/>
      </a:lt1>
      <a:dk2>
        <a:srgbClr val="716B5F"/>
      </a:dk2>
      <a:lt2>
        <a:srgbClr val="DFDDD9"/>
      </a:lt2>
      <a:accent1>
        <a:srgbClr val="1A3050"/>
      </a:accent1>
      <a:accent2>
        <a:srgbClr val="DFDDD9"/>
      </a:accent2>
      <a:accent3>
        <a:srgbClr val="467199"/>
      </a:accent3>
      <a:accent4>
        <a:srgbClr val="A0B6C9"/>
      </a:accent4>
      <a:accent5>
        <a:srgbClr val="716B5F"/>
      </a:accent5>
      <a:accent6>
        <a:srgbClr val="E0E7EE"/>
      </a:accent6>
      <a:hlink>
        <a:srgbClr val="0563C1"/>
      </a:hlink>
      <a:folHlink>
        <a:srgbClr val="954F72"/>
      </a:folHlink>
    </a:clrScheme>
    <a:fontScheme name="Regeringskansl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gerinskansliet svenska.potx" id="{E11CE815-02A3-40C1-BBD5-D5CC5E024F10}" vid="{246F85A8-B73A-489E-B342-21F6316B6AD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4.xml><?xml version="1.0" encoding="utf-8"?>
<?mso-contentType ?>
<SharedContentType xmlns="Microsoft.SharePoint.Taxonomy.ContentTypeSync" SourceId="d07acfae-4dfa-4949-99a8-259efd31a6ae" ContentTypeId="0x010100BBA312BF02777149882D207184EC35C032" PreviousValue="false"/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RK Word" ma:contentTypeID="0x010100BBA312BF02777149882D207184EC35C032004970BA307F4423438305164056BC2E2D" ma:contentTypeVersion="26" ma:contentTypeDescription="Skapa nytt dokument med möjlighet att välja RK-mall" ma:contentTypeScope="" ma:versionID="53e1ec5a92bb6029381e5a74a0fb9539">
  <xsd:schema xmlns:xsd="http://www.w3.org/2001/XMLSchema" xmlns:xs="http://www.w3.org/2001/XMLSchema" xmlns:p="http://schemas.microsoft.com/office/2006/metadata/properties" xmlns:ns2="4e9c2f0c-7bf8-49af-8356-cbf363fc78a7" xmlns:ns3="cc625d36-bb37-4650-91b9-0c96159295ba" xmlns:ns4="18f3d968-6251-40b0-9f11-012b293496c2" xmlns:ns5="0d872ff3-9630-4a51-b1cf-db0b1b48e599" targetNamespace="http://schemas.microsoft.com/office/2006/metadata/properties" ma:root="true" ma:fieldsID="ff5a6040a0a581e01bd3719950d90915" ns2:_="" ns3:_="" ns4:_="" ns5:_="">
    <xsd:import namespace="4e9c2f0c-7bf8-49af-8356-cbf363fc78a7"/>
    <xsd:import namespace="cc625d36-bb37-4650-91b9-0c96159295ba"/>
    <xsd:import namespace="18f3d968-6251-40b0-9f11-012b293496c2"/>
    <xsd:import namespace="0d872ff3-9630-4a51-b1cf-db0b1b48e599"/>
    <xsd:element name="properties">
      <xsd:complexType>
        <xsd:sequence>
          <xsd:element name="documentManagement">
            <xsd:complexType>
              <xsd:all>
                <xsd:element ref="ns2:RecordNumber" minOccurs="0"/>
                <xsd:element ref="ns2:DirtyMigration" minOccurs="0"/>
                <xsd:element ref="ns3:TaxCatchAllLabel" minOccurs="0"/>
                <xsd:element ref="ns3:k46d94c0acf84ab9a79866a9d8b1905f" minOccurs="0"/>
                <xsd:element ref="ns3:TaxCatchAll" minOccurs="0"/>
                <xsd:element ref="ns3:edbe0b5c82304c8e847ab7b8c02a77c3" minOccurs="0"/>
                <xsd:element ref="ns4:RKNyckelord" minOccurs="0"/>
                <xsd:element ref="ns5:_dlc_DocId" minOccurs="0"/>
                <xsd:element ref="ns5:_dlc_DocIdUrl" minOccurs="0"/>
                <xsd:element ref="ns5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9c2f0c-7bf8-49af-8356-cbf363fc78a7" elementFormDefault="qualified">
    <xsd:import namespace="http://schemas.microsoft.com/office/2006/documentManagement/types"/>
    <xsd:import namespace="http://schemas.microsoft.com/office/infopath/2007/PartnerControls"/>
    <xsd:element name="RecordNumber" ma:index="3" nillable="true" ma:displayName="Diarienummer" ma:internalName="RecordNumber">
      <xsd:simpleType>
        <xsd:restriction base="dms:Text">
          <xsd:maxLength value="255"/>
        </xsd:restriction>
      </xsd:simpleType>
    </xsd:element>
    <xsd:element name="DirtyMigration" ma:index="5" nillable="true" ma:displayName="Migrerad inte uppdaterad" ma:default="0" ma:internalName="DirtyMigration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625d36-bb37-4650-91b9-0c96159295ba" elementFormDefault="qualified">
    <xsd:import namespace="http://schemas.microsoft.com/office/2006/documentManagement/types"/>
    <xsd:import namespace="http://schemas.microsoft.com/office/infopath/2007/PartnerControls"/>
    <xsd:element name="TaxCatchAllLabel" ma:index="6" nillable="true" ma:displayName="Taxonomy Catch All Column1" ma:hidden="true" ma:list="{20fb7631-a8fc-49e7-b09a-49b78e106c6f}" ma:internalName="TaxCatchAllLabel" ma:readOnly="true" ma:showField="CatchAllDataLabel" ma:web="d094f88e-f9f0-4e4e-8fd4-15ef8157bc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k46d94c0acf84ab9a79866a9d8b1905f" ma:index="11" nillable="true" ma:taxonomy="true" ma:internalName="k46d94c0acf84ab9a79866a9d8b1905f" ma:taxonomyFieldName="Organisation" ma:displayName="Organisatorisk enhet" ma:fieldId="{446d94c0-acf8-4ab9-a798-66a9d8b1905f}" ma:sspId="d07acfae-4dfa-4949-99a8-259efd31a6ae" ma:termSetId="8c1436be-a8c9-4c8f-93bb-07dc2d5595bf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20fb7631-a8fc-49e7-b09a-49b78e106c6f}" ma:internalName="TaxCatchAll" ma:showField="CatchAllData" ma:web="d094f88e-f9f0-4e4e-8fd4-15ef8157bc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dbe0b5c82304c8e847ab7b8c02a77c3" ma:index="14" nillable="true" ma:taxonomy="true" ma:internalName="edbe0b5c82304c8e847ab7b8c02a77c3" ma:taxonomyFieldName="ActivityCategory" ma:displayName="Aktivitetskategori" ma:default="" ma:fieldId="{edbe0b5c-8230-4c8e-847a-b7b8c02a77c3}" ma:sspId="d07acfae-4dfa-4949-99a8-259efd31a6ae" ma:termSetId="8bf97125-e7b6-456b-9da4-c0e62cf3e5a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f3d968-6251-40b0-9f11-012b293496c2" elementFormDefault="qualified">
    <xsd:import namespace="http://schemas.microsoft.com/office/2006/documentManagement/types"/>
    <xsd:import namespace="http://schemas.microsoft.com/office/infopath/2007/PartnerControls"/>
    <xsd:element name="RKNyckelord" ma:index="16" nillable="true" ma:displayName="Nyckelord" ma:internalName="RKNyckelor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72ff3-9630-4a51-b1cf-db0b1b48e599" elementFormDefault="qualified">
    <xsd:import namespace="http://schemas.microsoft.com/office/2006/documentManagement/types"/>
    <xsd:import namespace="http://schemas.microsoft.com/office/infopath/2007/PartnerControls"/>
    <xsd:element name="_dlc_DocId" ma:index="17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18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Innehållstyp"/>
        <xsd:element ref="dc:title" minOccurs="0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6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c625d36-bb37-4650-91b9-0c96159295ba"/>
    <edbe0b5c82304c8e847ab7b8c02a77c3 xmlns="cc625d36-bb37-4650-91b9-0c96159295ba">
      <Terms xmlns="http://schemas.microsoft.com/office/infopath/2007/PartnerControls"/>
    </edbe0b5c82304c8e847ab7b8c02a77c3>
    <DirtyMigration xmlns="4e9c2f0c-7bf8-49af-8356-cbf363fc78a7">false</DirtyMigration>
    <RecordNumber xmlns="4e9c2f0c-7bf8-49af-8356-cbf363fc78a7" xsi:nil="true"/>
    <RKNyckelord xmlns="18f3d968-6251-40b0-9f11-012b293496c2" xsi:nil="true"/>
    <k46d94c0acf84ab9a79866a9d8b1905f xmlns="cc625d36-bb37-4650-91b9-0c96159295ba">
      <Terms xmlns="http://schemas.microsoft.com/office/infopath/2007/PartnerControls"/>
    </k46d94c0acf84ab9a79866a9d8b1905f>
    <_dlc_DocId xmlns="0d872ff3-9630-4a51-b1cf-db0b1b48e599">4TWQZHY2AZDS-333495544-132</_dlc_DocId>
    <_dlc_DocIdUrl xmlns="0d872ff3-9630-4a51-b1cf-db0b1b48e599">
      <Url>https://dhs.sp.regeringskansliet.se/yta/ju-L6/projekt/medborgarskap/_layouts/15/DocIdRedir.aspx?ID=4TWQZHY2AZDS-333495544-132</Url>
      <Description>4TWQZHY2AZDS-333495544-132</Description>
    </_dlc_DocIdUrl>
  </documentManagement>
</p:properties>
</file>

<file path=customXml/itemProps1.xml><?xml version="1.0" encoding="utf-8"?>
<ds:datastoreItem xmlns:ds="http://schemas.openxmlformats.org/officeDocument/2006/customXml" ds:itemID="{EC91499C-D79B-4CF1-A9C3-54C1509B54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FF7024-499A-4D9E-A86D-CC5BB580ACE6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865DCD4-AC91-4D21-9597-E01BB0B77F4F}">
  <ds:schemaRefs>
    <ds:schemaRef ds:uri="http://schemas.microsoft.com/office/2006/metadata/customXsn"/>
  </ds:schemaRefs>
</ds:datastoreItem>
</file>

<file path=customXml/itemProps4.xml><?xml version="1.0" encoding="utf-8"?>
<ds:datastoreItem xmlns:ds="http://schemas.openxmlformats.org/officeDocument/2006/customXml" ds:itemID="{53B8BC24-82BD-4EDD-B0E9-7F8FE2680BED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1B623D4A-ADDC-4290-8DCF-CAF1DD3284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9c2f0c-7bf8-49af-8356-cbf363fc78a7"/>
    <ds:schemaRef ds:uri="cc625d36-bb37-4650-91b9-0c96159295ba"/>
    <ds:schemaRef ds:uri="18f3d968-6251-40b0-9f11-012b293496c2"/>
    <ds:schemaRef ds:uri="0d872ff3-9630-4a51-b1cf-db0b1b48e5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6.xml><?xml version="1.0" encoding="utf-8"?>
<ds:datastoreItem xmlns:ds="http://schemas.openxmlformats.org/officeDocument/2006/customXml" ds:itemID="{32E424AC-BEC9-4367-ADE5-2CF6CA9B913A}">
  <ds:schemaRefs>
    <ds:schemaRef ds:uri="http://schemas.microsoft.com/office/2006/documentManagement/types"/>
    <ds:schemaRef ds:uri="http://schemas.microsoft.com/office/infopath/2007/PartnerControls"/>
    <ds:schemaRef ds:uri="0d872ff3-9630-4a51-b1cf-db0b1b48e599"/>
    <ds:schemaRef ds:uri="http://purl.org/dc/elements/1.1/"/>
    <ds:schemaRef ds:uri="http://schemas.microsoft.com/office/2006/metadata/properties"/>
    <ds:schemaRef ds:uri="cc625d36-bb37-4650-91b9-0c96159295ba"/>
    <ds:schemaRef ds:uri="http://purl.org/dc/terms/"/>
    <ds:schemaRef ds:uri="http://schemas.openxmlformats.org/package/2006/metadata/core-properties"/>
    <ds:schemaRef ds:uri="18f3d968-6251-40b0-9f11-012b293496c2"/>
    <ds:schemaRef ds:uri="4e9c2f0c-7bf8-49af-8356-cbf363fc78a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Regeringskansliet svenska</Template>
  <TotalTime>0</TotalTime>
  <Words>280</Words>
  <Application>Microsoft Office PowerPoint</Application>
  <PresentationFormat>Bredbild</PresentationFormat>
  <Paragraphs>55</Paragraphs>
  <Slides>6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9" baseType="lpstr">
      <vt:lpstr>Arial</vt:lpstr>
      <vt:lpstr>Calibri</vt:lpstr>
      <vt:lpstr>RK PPT</vt:lpstr>
      <vt:lpstr>Ändringar i medborgarskapslagen</vt:lpstr>
      <vt:lpstr>Skärpta krav i anmälningsärenden</vt:lpstr>
      <vt:lpstr>Skärpta krav i anmälningsärenden</vt:lpstr>
      <vt:lpstr>Stärkt skydd i befrielseärenden</vt:lpstr>
      <vt:lpstr>Stärkt skydd i befrielseärenden</vt:lpstr>
      <vt:lpstr>Ändringar i medborgarskapslagen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Pressträff med Gunnar Strömmer</dc:title>
  <dc:creator>Anette Svensson</dc:creator>
  <cp:lastModifiedBy>Erik Engstrand</cp:lastModifiedBy>
  <cp:revision>33</cp:revision>
  <cp:lastPrinted>2024-01-19T12:42:21Z</cp:lastPrinted>
  <dcterms:created xsi:type="dcterms:W3CDTF">2022-12-01T14:29:12Z</dcterms:created>
  <dcterms:modified xsi:type="dcterms:W3CDTF">2024-01-24T06:11:00Z</dcterms:modified>
  <cp:version>2.0.0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">
    <vt:lpwstr>RK</vt:lpwstr>
  </property>
  <property fmtid="{D5CDD505-2E9C-101B-9397-08002B2CF9AE}" pid="3" name="Language">
    <vt:lpwstr>1053</vt:lpwstr>
  </property>
  <property fmtid="{D5CDD505-2E9C-101B-9397-08002B2CF9AE}" pid="4" name="ContentTypeId">
    <vt:lpwstr>0x010100BBA312BF02777149882D207184EC35C032004970BA307F4423438305164056BC2E2D</vt:lpwstr>
  </property>
  <property fmtid="{D5CDD505-2E9C-101B-9397-08002B2CF9AE}" pid="5" name="ActivityCategory">
    <vt:lpwstr/>
  </property>
  <property fmtid="{D5CDD505-2E9C-101B-9397-08002B2CF9AE}" pid="6" name="Organisation">
    <vt:lpwstr/>
  </property>
  <property fmtid="{D5CDD505-2E9C-101B-9397-08002B2CF9AE}" pid="7" name="_dlc_DocIdItemGuid">
    <vt:lpwstr>d96e3148-15d8-44b0-b290-52b2bf2873b2</vt:lpwstr>
  </property>
  <property fmtid="{D5CDD505-2E9C-101B-9397-08002B2CF9AE}" pid="8" name="TaxKeyword">
    <vt:lpwstr/>
  </property>
  <property fmtid="{D5CDD505-2E9C-101B-9397-08002B2CF9AE}" pid="9" name="TaxKeywordTaxHTField">
    <vt:lpwstr/>
  </property>
</Properties>
</file>